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94"/>
  </p:notesMasterIdLst>
  <p:handoutMasterIdLst>
    <p:handoutMasterId r:id="rId95"/>
  </p:handoutMasterIdLst>
  <p:sldIdLst>
    <p:sldId id="256" r:id="rId2"/>
    <p:sldId id="257" r:id="rId3"/>
    <p:sldId id="533" r:id="rId4"/>
    <p:sldId id="532" r:id="rId5"/>
    <p:sldId id="534" r:id="rId6"/>
    <p:sldId id="535" r:id="rId7"/>
    <p:sldId id="536" r:id="rId8"/>
    <p:sldId id="501" r:id="rId9"/>
    <p:sldId id="522" r:id="rId10"/>
    <p:sldId id="502" r:id="rId11"/>
    <p:sldId id="503" r:id="rId12"/>
    <p:sldId id="504" r:id="rId13"/>
    <p:sldId id="404" r:id="rId14"/>
    <p:sldId id="411" r:id="rId15"/>
    <p:sldId id="520" r:id="rId16"/>
    <p:sldId id="521" r:id="rId17"/>
    <p:sldId id="412" r:id="rId18"/>
    <p:sldId id="414" r:id="rId19"/>
    <p:sldId id="417" r:id="rId20"/>
    <p:sldId id="468" r:id="rId21"/>
    <p:sldId id="518" r:id="rId22"/>
    <p:sldId id="517" r:id="rId23"/>
    <p:sldId id="470" r:id="rId24"/>
    <p:sldId id="526" r:id="rId25"/>
    <p:sldId id="472" r:id="rId26"/>
    <p:sldId id="424" r:id="rId27"/>
    <p:sldId id="418" r:id="rId28"/>
    <p:sldId id="420" r:id="rId29"/>
    <p:sldId id="422" r:id="rId30"/>
    <p:sldId id="466" r:id="rId31"/>
    <p:sldId id="429" r:id="rId32"/>
    <p:sldId id="430" r:id="rId33"/>
    <p:sldId id="431" r:id="rId34"/>
    <p:sldId id="432" r:id="rId35"/>
    <p:sldId id="433" r:id="rId36"/>
    <p:sldId id="434" r:id="rId37"/>
    <p:sldId id="435" r:id="rId38"/>
    <p:sldId id="527" r:id="rId39"/>
    <p:sldId id="529" r:id="rId40"/>
    <p:sldId id="436" r:id="rId41"/>
    <p:sldId id="500" r:id="rId42"/>
    <p:sldId id="437" r:id="rId43"/>
    <p:sldId id="473" r:id="rId44"/>
    <p:sldId id="507" r:id="rId45"/>
    <p:sldId id="474" r:id="rId46"/>
    <p:sldId id="439" r:id="rId47"/>
    <p:sldId id="440" r:id="rId48"/>
    <p:sldId id="441" r:id="rId49"/>
    <p:sldId id="509" r:id="rId50"/>
    <p:sldId id="510" r:id="rId51"/>
    <p:sldId id="442" r:id="rId52"/>
    <p:sldId id="508" r:id="rId53"/>
    <p:sldId id="444" r:id="rId54"/>
    <p:sldId id="445" r:id="rId55"/>
    <p:sldId id="523" r:id="rId56"/>
    <p:sldId id="447" r:id="rId57"/>
    <p:sldId id="448" r:id="rId58"/>
    <p:sldId id="449" r:id="rId59"/>
    <p:sldId id="450" r:id="rId60"/>
    <p:sldId id="451" r:id="rId61"/>
    <p:sldId id="524" r:id="rId62"/>
    <p:sldId id="525" r:id="rId63"/>
    <p:sldId id="453" r:id="rId64"/>
    <p:sldId id="454" r:id="rId65"/>
    <p:sldId id="477" r:id="rId66"/>
    <p:sldId id="478" r:id="rId67"/>
    <p:sldId id="479" r:id="rId68"/>
    <p:sldId id="455" r:id="rId69"/>
    <p:sldId id="476" r:id="rId70"/>
    <p:sldId id="459" r:id="rId71"/>
    <p:sldId id="460" r:id="rId72"/>
    <p:sldId id="480" r:id="rId73"/>
    <p:sldId id="481" r:id="rId74"/>
    <p:sldId id="482" r:id="rId75"/>
    <p:sldId id="483" r:id="rId76"/>
    <p:sldId id="511" r:id="rId77"/>
    <p:sldId id="514" r:id="rId78"/>
    <p:sldId id="515" r:id="rId79"/>
    <p:sldId id="462" r:id="rId80"/>
    <p:sldId id="484" r:id="rId81"/>
    <p:sldId id="485" r:id="rId82"/>
    <p:sldId id="488" r:id="rId83"/>
    <p:sldId id="489" r:id="rId84"/>
    <p:sldId id="497" r:id="rId85"/>
    <p:sldId id="498" r:id="rId86"/>
    <p:sldId id="494" r:id="rId87"/>
    <p:sldId id="496" r:id="rId88"/>
    <p:sldId id="516" r:id="rId89"/>
    <p:sldId id="519" r:id="rId90"/>
    <p:sldId id="499" r:id="rId91"/>
    <p:sldId id="506" r:id="rId92"/>
    <p:sldId id="531" r:id="rId93"/>
  </p:sldIdLst>
  <p:sldSz cx="9144000" cy="6858000" type="screen4x3"/>
  <p:notesSz cx="6797675" cy="9926638"/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굴림" pitchFamily="50" charset="-127"/>
        <a:ea typeface="굴림" pitchFamily="50" charset="-127"/>
        <a:cs typeface="+mn-cs"/>
      </a:defRPr>
    </a:lvl1pPr>
    <a:lvl2pPr marL="4572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굴림" pitchFamily="50" charset="-127"/>
        <a:ea typeface="굴림" pitchFamily="50" charset="-127"/>
        <a:cs typeface="+mn-cs"/>
      </a:defRPr>
    </a:lvl2pPr>
    <a:lvl3pPr marL="9144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굴림" pitchFamily="50" charset="-127"/>
        <a:ea typeface="굴림" pitchFamily="50" charset="-127"/>
        <a:cs typeface="+mn-cs"/>
      </a:defRPr>
    </a:lvl3pPr>
    <a:lvl4pPr marL="13716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굴림" pitchFamily="50" charset="-127"/>
        <a:ea typeface="굴림" pitchFamily="50" charset="-127"/>
        <a:cs typeface="+mn-cs"/>
      </a:defRPr>
    </a:lvl4pPr>
    <a:lvl5pPr marL="18288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3366"/>
    <a:srgbClr val="000066"/>
    <a:srgbClr val="FF3300"/>
    <a:srgbClr val="800000"/>
    <a:srgbClr val="0099CC"/>
    <a:srgbClr val="00C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0299" autoAdjust="0"/>
  </p:normalViewPr>
  <p:slideViewPr>
    <p:cSldViewPr>
      <p:cViewPr varScale="1">
        <p:scale>
          <a:sx n="69" d="100"/>
          <a:sy n="69" d="100"/>
        </p:scale>
        <p:origin x="19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4014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10" Type="http://schemas.openxmlformats.org/officeDocument/2006/relationships/image" Target="../media/image92.wmf"/><Relationship Id="rId4" Type="http://schemas.openxmlformats.org/officeDocument/2006/relationships/image" Target="../media/image86.wmf"/><Relationship Id="rId9" Type="http://schemas.openxmlformats.org/officeDocument/2006/relationships/image" Target="../media/image9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93" tIns="45796" rIns="91593" bIns="45796" numCol="1" anchor="t" anchorCtr="0" compatLnSpc="1">
            <a:prstTxWarp prst="textNoShape">
              <a:avLst/>
            </a:prstTxWarp>
          </a:bodyPr>
          <a:lstStyle>
            <a:lvl1pPr algn="l" defTabSz="915665">
              <a:defRPr sz="1300">
                <a:effectLst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93" tIns="45796" rIns="91593" bIns="45796" numCol="1" anchor="t" anchorCtr="0" compatLnSpc="1">
            <a:prstTxWarp prst="textNoShape">
              <a:avLst/>
            </a:prstTxWarp>
          </a:bodyPr>
          <a:lstStyle>
            <a:lvl1pPr defTabSz="915665">
              <a:defRPr sz="1300">
                <a:effectLst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167"/>
            <a:ext cx="2945659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93" tIns="45796" rIns="91593" bIns="45796" numCol="1" anchor="b" anchorCtr="0" compatLnSpc="1">
            <a:prstTxWarp prst="textNoShape">
              <a:avLst/>
            </a:prstTxWarp>
          </a:bodyPr>
          <a:lstStyle>
            <a:lvl1pPr algn="l" defTabSz="915665">
              <a:defRPr sz="1300">
                <a:effectLst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28167"/>
            <a:ext cx="2945659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93" tIns="45796" rIns="91593" bIns="45796" numCol="1" anchor="b" anchorCtr="0" compatLnSpc="1">
            <a:prstTxWarp prst="textNoShape">
              <a:avLst/>
            </a:prstTxWarp>
          </a:bodyPr>
          <a:lstStyle>
            <a:lvl1pPr defTabSz="915665">
              <a:defRPr sz="1300">
                <a:effectLst/>
              </a:defRPr>
            </a:lvl1pPr>
          </a:lstStyle>
          <a:p>
            <a:pPr>
              <a:defRPr/>
            </a:pPr>
            <a:fld id="{4F3F4BD9-89B5-47FB-BE66-D0F2A6E9702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93" tIns="45796" rIns="91593" bIns="45796" numCol="1" anchor="t" anchorCtr="0" compatLnSpc="1">
            <a:prstTxWarp prst="textNoShape">
              <a:avLst/>
            </a:prstTxWarp>
          </a:bodyPr>
          <a:lstStyle>
            <a:lvl1pPr algn="l" defTabSz="915665">
              <a:defRPr sz="1300">
                <a:effectLst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93" tIns="45796" rIns="91593" bIns="45796" numCol="1" anchor="t" anchorCtr="0" compatLnSpc="1">
            <a:prstTxWarp prst="textNoShape">
              <a:avLst/>
            </a:prstTxWarp>
          </a:bodyPr>
          <a:lstStyle>
            <a:lvl1pPr defTabSz="915665">
              <a:defRPr sz="1300">
                <a:effectLst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0938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6463"/>
            <a:ext cx="5438140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93" tIns="45796" rIns="91593" bIns="457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167"/>
            <a:ext cx="2945659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93" tIns="45796" rIns="91593" bIns="45796" numCol="1" anchor="b" anchorCtr="0" compatLnSpc="1">
            <a:prstTxWarp prst="textNoShape">
              <a:avLst/>
            </a:prstTxWarp>
          </a:bodyPr>
          <a:lstStyle>
            <a:lvl1pPr algn="l" defTabSz="915665">
              <a:defRPr sz="1300">
                <a:effectLst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28167"/>
            <a:ext cx="2945659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93" tIns="45796" rIns="91593" bIns="45796" numCol="1" anchor="b" anchorCtr="0" compatLnSpc="1">
            <a:prstTxWarp prst="textNoShape">
              <a:avLst/>
            </a:prstTxWarp>
          </a:bodyPr>
          <a:lstStyle>
            <a:lvl1pPr defTabSz="915665">
              <a:defRPr sz="1300">
                <a:effectLst/>
              </a:defRPr>
            </a:lvl1pPr>
          </a:lstStyle>
          <a:p>
            <a:pPr>
              <a:defRPr/>
            </a:pPr>
            <a:fld id="{F26DADAD-4686-4D10-B98A-27968BBDBAE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자료의 축약이 매우 중요함</a:t>
            </a:r>
            <a:r>
              <a:rPr lang="en-US" altLang="ko-KR" dirty="0"/>
              <a:t>*</a:t>
            </a:r>
          </a:p>
          <a:p>
            <a:r>
              <a:rPr lang="ko-KR" altLang="en-US" dirty="0" err="1"/>
              <a:t>기술통계량으로</a:t>
            </a:r>
            <a:r>
              <a:rPr lang="ko-KR" altLang="en-US" dirty="0"/>
              <a:t> 나타낼 수 있는게 여러가지 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통계에선 보통 가구부문 같은 경우 평균값이 얼마다</a:t>
            </a:r>
            <a:r>
              <a:rPr lang="en-US" altLang="ko-KR" dirty="0"/>
              <a:t>, </a:t>
            </a:r>
            <a:r>
              <a:rPr lang="ko-KR" altLang="en-US" dirty="0"/>
              <a:t>평균이 얼마다</a:t>
            </a:r>
            <a:r>
              <a:rPr lang="en-US" altLang="ko-KR" dirty="0"/>
              <a:t>, </a:t>
            </a:r>
            <a:r>
              <a:rPr lang="ko-KR" altLang="en-US" dirty="0"/>
              <a:t>비율이 얼마다 이런 걸 많이 </a:t>
            </a:r>
            <a:r>
              <a:rPr lang="ko-KR" altLang="en-US" dirty="0" err="1"/>
              <a:t>얘끼하거든여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자료의 축약을 어떤 방법에 의해서 하느냐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보통 평균</a:t>
            </a:r>
            <a:r>
              <a:rPr lang="en-US" altLang="ko-KR" dirty="0"/>
              <a:t>, </a:t>
            </a:r>
            <a:r>
              <a:rPr lang="ko-KR" altLang="en-US" dirty="0"/>
              <a:t>사업체는 총합</a:t>
            </a:r>
            <a:r>
              <a:rPr lang="en-US" altLang="ko-KR" dirty="0"/>
              <a:t>.(ex</a:t>
            </a:r>
            <a:r>
              <a:rPr lang="ko-KR" altLang="en-US" dirty="0"/>
              <a:t>매출액</a:t>
            </a:r>
            <a:r>
              <a:rPr lang="en-US" altLang="ko-KR" dirty="0"/>
              <a:t>,</a:t>
            </a:r>
            <a:r>
              <a:rPr lang="ko-KR" altLang="en-US" dirty="0"/>
              <a:t>출하액</a:t>
            </a:r>
            <a:r>
              <a:rPr lang="en-US" altLang="ko-KR" dirty="0"/>
              <a:t>) =&gt;</a:t>
            </a:r>
            <a:r>
              <a:rPr lang="ko-KR" altLang="en-US" dirty="0"/>
              <a:t>자료의 특성에 따라 다양한 통계량으로 </a:t>
            </a:r>
            <a:r>
              <a:rPr lang="ko-KR" altLang="en-US" dirty="0" err="1"/>
              <a:t>축약하구있음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평균을 쓰기 힘든 것</a:t>
            </a:r>
            <a:endParaRPr lang="en-US" altLang="ko-KR" dirty="0"/>
          </a:p>
          <a:p>
            <a:r>
              <a:rPr lang="en-US" altLang="ko-KR" dirty="0"/>
              <a:t>Ex.</a:t>
            </a:r>
            <a:r>
              <a:rPr lang="ko-KR" altLang="en-US" dirty="0"/>
              <a:t>소득</a:t>
            </a:r>
            <a:r>
              <a:rPr lang="en-US" altLang="ko-KR" dirty="0"/>
              <a:t>(</a:t>
            </a:r>
            <a:r>
              <a:rPr lang="ko-KR" altLang="en-US" dirty="0"/>
              <a:t>특이치가 있는 경우</a:t>
            </a:r>
            <a:r>
              <a:rPr lang="en-US" altLang="ko-KR" dirty="0"/>
              <a:t>, </a:t>
            </a:r>
            <a:r>
              <a:rPr lang="ko-KR" altLang="en-US" dirty="0"/>
              <a:t>그걸 포함한 평균을 낸다고 했을 때 상당히 왜곡된 결과가 나타남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6661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표본조사 </a:t>
            </a:r>
            <a:r>
              <a:rPr lang="en-US" altLang="ko-KR" dirty="0"/>
              <a:t>-&gt;</a:t>
            </a:r>
            <a:r>
              <a:rPr lang="ko-KR" altLang="en-US" dirty="0"/>
              <a:t>기획과정에 있어</a:t>
            </a:r>
            <a:r>
              <a:rPr lang="en-US" altLang="ko-KR" dirty="0"/>
              <a:t>, </a:t>
            </a:r>
            <a:r>
              <a:rPr lang="ko-KR" altLang="en-US" dirty="0" err="1"/>
              <a:t>표본설계쪽으로</a:t>
            </a:r>
            <a:r>
              <a:rPr lang="ko-KR" altLang="en-US" dirty="0"/>
              <a:t> 앞으로 말할 것임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기획과정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모집단의 개념정의</a:t>
            </a:r>
            <a:r>
              <a:rPr lang="en-US" altLang="ko-KR" dirty="0"/>
              <a:t>, </a:t>
            </a:r>
            <a:r>
              <a:rPr lang="ko-KR" altLang="en-US" dirty="0"/>
              <a:t>조사표설계</a:t>
            </a:r>
            <a:r>
              <a:rPr lang="en-US" altLang="ko-KR" dirty="0"/>
              <a:t>, sampling design. </a:t>
            </a:r>
            <a:r>
              <a:rPr lang="ko-KR" altLang="en-US" dirty="0"/>
              <a:t>매우 중요</a:t>
            </a:r>
            <a:r>
              <a:rPr lang="en-US" altLang="ko-KR" dirty="0"/>
              <a:t>***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목표모집단</a:t>
            </a:r>
            <a:r>
              <a:rPr lang="en-US" altLang="ko-KR" dirty="0"/>
              <a:t>_target pop : </a:t>
            </a:r>
            <a:r>
              <a:rPr lang="ko-KR" altLang="en-US" dirty="0"/>
              <a:t>우리가 관심이 되는 모든 단위를 모아둔 것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635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전화번호명부</a:t>
            </a:r>
            <a:r>
              <a:rPr lang="en-US" altLang="ko-KR" dirty="0"/>
              <a:t>, </a:t>
            </a:r>
            <a:r>
              <a:rPr lang="ko-KR" altLang="en-US" dirty="0"/>
              <a:t>사업체리스트</a:t>
            </a:r>
            <a:r>
              <a:rPr lang="en-US" altLang="ko-KR" dirty="0"/>
              <a:t>, </a:t>
            </a:r>
            <a:r>
              <a:rPr lang="ko-KR" altLang="en-US" dirty="0" err="1"/>
              <a:t>조사구</a:t>
            </a:r>
            <a:r>
              <a:rPr lang="ko-KR" altLang="en-US" dirty="0"/>
              <a:t> </a:t>
            </a:r>
            <a:r>
              <a:rPr lang="en-US" altLang="ko-KR" dirty="0"/>
              <a:t>… =&gt;</a:t>
            </a:r>
            <a:r>
              <a:rPr lang="ko-KR" altLang="en-US" dirty="0" err="1"/>
              <a:t>추출틀로</a:t>
            </a:r>
            <a:r>
              <a:rPr lang="ko-KR" altLang="en-US" dirty="0"/>
              <a:t> 들어옴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4769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추출틀이</a:t>
            </a:r>
            <a:r>
              <a:rPr lang="ko-KR" altLang="en-US" dirty="0"/>
              <a:t> 오래되거나 그대로 연이어서 조사를 하게 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조사결과에 대한 오류가 많이 나오겠지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r>
              <a:rPr lang="ko-KR" altLang="en-US" dirty="0" err="1"/>
              <a:t>추출틀을</a:t>
            </a:r>
            <a:r>
              <a:rPr lang="ko-KR" altLang="en-US" dirty="0"/>
              <a:t> </a:t>
            </a:r>
            <a:r>
              <a:rPr lang="ko-KR" altLang="en-US" dirty="0" err="1"/>
              <a:t>최신화된걸</a:t>
            </a:r>
            <a:r>
              <a:rPr lang="ko-KR" altLang="en-US" dirty="0"/>
              <a:t> 가지고 모집단모양을 추정하기 위해 주기적으로 </a:t>
            </a:r>
            <a:r>
              <a:rPr lang="ko-KR" altLang="en-US" dirty="0" err="1"/>
              <a:t>표본개편이라던지</a:t>
            </a:r>
            <a:r>
              <a:rPr lang="ko-KR" altLang="en-US" dirty="0"/>
              <a:t> </a:t>
            </a:r>
            <a:r>
              <a:rPr lang="ko-KR" altLang="en-US" dirty="0" err="1"/>
              <a:t>모집단최신화방법을</a:t>
            </a:r>
            <a:r>
              <a:rPr lang="ko-KR" altLang="en-US" dirty="0"/>
              <a:t> </a:t>
            </a:r>
            <a:r>
              <a:rPr lang="ko-KR" altLang="en-US" dirty="0" err="1"/>
              <a:t>하고있음</a:t>
            </a:r>
            <a:r>
              <a:rPr lang="en-US" altLang="ko-KR" dirty="0"/>
              <a:t>*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7581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무응답률이</a:t>
            </a:r>
            <a:r>
              <a:rPr lang="ko-KR" altLang="en-US" dirty="0"/>
              <a:t> 높아서 표본의 한계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r>
              <a:rPr lang="ko-KR" altLang="en-US" dirty="0"/>
              <a:t>조사결과 입력하고 본청에 보면</a:t>
            </a:r>
            <a:r>
              <a:rPr lang="en-US" altLang="ko-KR" dirty="0"/>
              <a:t>, </a:t>
            </a:r>
            <a:r>
              <a:rPr lang="ko-KR" altLang="en-US" dirty="0"/>
              <a:t>자료집계를 </a:t>
            </a:r>
            <a:r>
              <a:rPr lang="ko-KR" altLang="en-US" dirty="0" err="1"/>
              <a:t>하는거거든여</a:t>
            </a:r>
            <a:r>
              <a:rPr lang="en-US" altLang="ko-KR" dirty="0"/>
              <a:t>*</a:t>
            </a:r>
          </a:p>
          <a:p>
            <a:r>
              <a:rPr lang="ko-KR" altLang="en-US" dirty="0"/>
              <a:t>문제는 </a:t>
            </a:r>
            <a:r>
              <a:rPr lang="ko-KR" altLang="en-US" dirty="0" err="1"/>
              <a:t>무응답률때문에</a:t>
            </a:r>
            <a:r>
              <a:rPr lang="en-US" altLang="ko-KR" dirty="0"/>
              <a:t>….</a:t>
            </a:r>
            <a:r>
              <a:rPr lang="ko-KR" altLang="en-US" dirty="0" err="1"/>
              <a:t>ㅠㅠ</a:t>
            </a:r>
            <a:r>
              <a:rPr lang="ko-KR" altLang="en-US" dirty="0"/>
              <a:t> 점점 올라가는 추세임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658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1B0CFD-A113-4925-8169-0640E5EF7EB5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RSE -&gt;30</a:t>
            </a:r>
            <a:r>
              <a:rPr lang="ko-KR" altLang="en-US" dirty="0"/>
              <a:t>퍼센트 아래면 좀 신뢰성이 </a:t>
            </a:r>
            <a:r>
              <a:rPr lang="ko-KR" altLang="en-US" dirty="0" err="1"/>
              <a:t>있는거지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25-50%</a:t>
            </a:r>
            <a:r>
              <a:rPr lang="ko-KR" altLang="en-US" dirty="0"/>
              <a:t>면 유의해서 봐야해</a:t>
            </a:r>
            <a:endParaRPr lang="en-US" altLang="ko-KR" dirty="0"/>
          </a:p>
          <a:p>
            <a:r>
              <a:rPr lang="en-US" altLang="ko-KR" dirty="0"/>
              <a:t>50%</a:t>
            </a:r>
            <a:r>
              <a:rPr lang="ko-KR" altLang="en-US" dirty="0"/>
              <a:t>넘어가면 신뢰성에 문제가 있어서 조사결과는 </a:t>
            </a:r>
            <a:r>
              <a:rPr lang="ko-KR" altLang="en-US" dirty="0" err="1"/>
              <a:t>유의해서봐라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9777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표본사이즈 </a:t>
            </a:r>
            <a:r>
              <a:rPr lang="en-US" altLang="ko-KR" dirty="0"/>
              <a:t>-&gt;</a:t>
            </a:r>
            <a:r>
              <a:rPr lang="ko-KR" altLang="en-US" dirty="0"/>
              <a:t>현장의 조사하냐 </a:t>
            </a:r>
            <a:r>
              <a:rPr lang="ko-KR" altLang="en-US" dirty="0" err="1"/>
              <a:t>안하냐는</a:t>
            </a:r>
            <a:r>
              <a:rPr lang="ko-KR" altLang="en-US" dirty="0"/>
              <a:t> 예산과인력에 </a:t>
            </a:r>
            <a:r>
              <a:rPr lang="ko-KR" altLang="en-US" dirty="0" err="1"/>
              <a:t>관련이있찌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6373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모집단의 형체가 일그러졌다 </a:t>
            </a:r>
            <a:r>
              <a:rPr lang="en-US" altLang="ko-KR" dirty="0"/>
              <a:t>-&gt;</a:t>
            </a:r>
            <a:r>
              <a:rPr lang="ko-KR" altLang="en-US" dirty="0" err="1"/>
              <a:t>치우친표본</a:t>
            </a:r>
            <a:r>
              <a:rPr lang="en-US" altLang="ko-KR" dirty="0"/>
              <a:t>.(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치우치지 않도록 </a:t>
            </a:r>
            <a:r>
              <a:rPr lang="ko-KR" altLang="en-US" dirty="0" err="1"/>
              <a:t>대표성있게</a:t>
            </a:r>
            <a:r>
              <a:rPr lang="ko-KR" altLang="en-US" dirty="0"/>
              <a:t> </a:t>
            </a:r>
            <a:r>
              <a:rPr lang="ko-KR" altLang="en-US" dirty="0" err="1"/>
              <a:t>뽑아야함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4438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작은표본을</a:t>
            </a:r>
            <a:r>
              <a:rPr lang="ko-KR" altLang="en-US" dirty="0"/>
              <a:t> 뽑아야 하는 상황이 </a:t>
            </a:r>
            <a:r>
              <a:rPr lang="ko-KR" altLang="en-US" dirty="0" err="1"/>
              <a:t>올때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상황에 맞게 표본규모를 결정해서 현장조사가 </a:t>
            </a:r>
            <a:r>
              <a:rPr lang="ko-KR" altLang="en-US" dirty="0" err="1"/>
              <a:t>이루어져야함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007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조사연구자의 판단에 따라 </a:t>
            </a:r>
            <a:r>
              <a:rPr lang="ko-KR" altLang="en-US" dirty="0" err="1"/>
              <a:t>하는거거든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예산</a:t>
            </a:r>
            <a:r>
              <a:rPr lang="en-US" altLang="ko-KR" dirty="0"/>
              <a:t>,</a:t>
            </a:r>
            <a:r>
              <a:rPr lang="ko-KR" altLang="en-US" dirty="0"/>
              <a:t>시간에 따라 특별히 </a:t>
            </a:r>
            <a:r>
              <a:rPr lang="ko-KR" altLang="en-US" dirty="0" err="1"/>
              <a:t>계산하는것도</a:t>
            </a:r>
            <a:r>
              <a:rPr lang="ko-KR" altLang="en-US" dirty="0"/>
              <a:t> 없음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관심변수의 분산</a:t>
            </a:r>
            <a:r>
              <a:rPr lang="en-US" altLang="ko-KR" dirty="0"/>
              <a:t>,</a:t>
            </a:r>
            <a:r>
              <a:rPr lang="ko-KR" altLang="en-US" dirty="0"/>
              <a:t>신뢰수준</a:t>
            </a:r>
            <a:r>
              <a:rPr lang="en-US" altLang="ko-KR" dirty="0"/>
              <a:t>,</a:t>
            </a:r>
            <a:r>
              <a:rPr lang="ko-KR" altLang="en-US" dirty="0"/>
              <a:t>오차</a:t>
            </a:r>
            <a:r>
              <a:rPr lang="en-US" altLang="ko-KR" dirty="0"/>
              <a:t>,</a:t>
            </a:r>
            <a:r>
              <a:rPr lang="ko-KR" altLang="en-US" dirty="0"/>
              <a:t>허용오차를 어떻게 </a:t>
            </a:r>
            <a:r>
              <a:rPr lang="ko-KR" altLang="en-US" dirty="0" err="1"/>
              <a:t>둘것이냐에</a:t>
            </a:r>
            <a:r>
              <a:rPr lang="ko-KR" altLang="en-US" dirty="0"/>
              <a:t> 따라 </a:t>
            </a:r>
            <a:r>
              <a:rPr lang="en-US" altLang="ko-KR" dirty="0"/>
              <a:t>sample size</a:t>
            </a:r>
            <a:r>
              <a:rPr lang="ko-KR" altLang="en-US" dirty="0"/>
              <a:t>가 결정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7361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언론에서는 조사결과 </a:t>
            </a:r>
            <a:r>
              <a:rPr lang="ko-KR" altLang="en-US" dirty="0" err="1"/>
              <a:t>발표할때</a:t>
            </a:r>
            <a:r>
              <a:rPr lang="en-US" altLang="ko-KR" dirty="0"/>
              <a:t>, +/ 3.1%</a:t>
            </a:r>
            <a:r>
              <a:rPr lang="ko-KR" altLang="en-US" dirty="0"/>
              <a:t>는 위 표본규모 구하는 공식에 의해 </a:t>
            </a:r>
            <a:r>
              <a:rPr lang="en-US" altLang="ko-KR" dirty="0"/>
              <a:t>1000</a:t>
            </a:r>
            <a:r>
              <a:rPr lang="ko-KR" altLang="en-US" dirty="0"/>
              <a:t>명이 나오고</a:t>
            </a:r>
            <a:r>
              <a:rPr lang="en-US" altLang="ko-KR" dirty="0"/>
              <a:t>, </a:t>
            </a:r>
            <a:r>
              <a:rPr lang="ko-KR" altLang="en-US" dirty="0"/>
              <a:t>허용오차가 저렇게 나옴</a:t>
            </a:r>
            <a:r>
              <a:rPr lang="en-US" altLang="ko-KR" dirty="0"/>
              <a:t>…</a:t>
            </a:r>
            <a:r>
              <a:rPr lang="ko-KR" altLang="en-US" dirty="0" err="1"/>
              <a:t>ㅎㅎ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일반적인 여론조사 </a:t>
            </a:r>
            <a:r>
              <a:rPr lang="en-US" altLang="ko-KR" dirty="0"/>
              <a:t>-&gt;1000</a:t>
            </a:r>
            <a:r>
              <a:rPr lang="ko-KR" altLang="en-US" dirty="0"/>
              <a:t>명정도의 조사하고 큰 무리가 없다</a:t>
            </a:r>
            <a:r>
              <a:rPr lang="en-US" altLang="ko-KR" dirty="0"/>
              <a:t>….</a:t>
            </a:r>
            <a:r>
              <a:rPr lang="ko-KR" altLang="en-US" dirty="0" err="1"/>
              <a:t>ㅎㅎ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1312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대표성이 </a:t>
            </a:r>
            <a:r>
              <a:rPr lang="ko-KR" altLang="en-US" dirty="0" err="1"/>
              <a:t>있ㄷ고</a:t>
            </a:r>
            <a:r>
              <a:rPr lang="ko-KR" altLang="en-US" dirty="0"/>
              <a:t> 보기가 좀 그래</a:t>
            </a:r>
            <a:r>
              <a:rPr lang="en-US" altLang="ko-KR" dirty="0"/>
              <a:t>(</a:t>
            </a:r>
            <a:r>
              <a:rPr lang="ko-KR" altLang="en-US" dirty="0"/>
              <a:t>비확률추출방법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0765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네이만</a:t>
            </a:r>
            <a:r>
              <a:rPr lang="en-US" altLang="ko-KR" dirty="0"/>
              <a:t>(</a:t>
            </a:r>
            <a:r>
              <a:rPr lang="ko-KR" altLang="en-US" dirty="0"/>
              <a:t>확률추출법 이론을 확고적으로 만들어낸 사람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5443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PPS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720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추출틀의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정보를 이용할 수 없을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때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통계적 효율성이 낮아진다</a:t>
            </a:r>
            <a:endParaRPr lang="en-US" altLang="ko-KR" dirty="0">
              <a:effectLst/>
              <a:latin typeface="HY헤드라인M" pitchFamily="18" charset="-127"/>
              <a:ea typeface="HY헤드라인M" pitchFamily="18" charset="-127"/>
              <a:sym typeface="Wingdings" pitchFamily="2" charset="2"/>
            </a:endParaRPr>
          </a:p>
          <a:p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(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추출틀으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정보가 없으면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단순임의추출은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힘들다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2231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CLT</a:t>
            </a:r>
          </a:p>
          <a:p>
            <a:endParaRPr lang="en-US" altLang="ko-KR" dirty="0"/>
          </a:p>
          <a:p>
            <a:r>
              <a:rPr lang="ko-KR" altLang="en-US" dirty="0"/>
              <a:t>근사적으로 정규분포 가정하고 추정치의 정보를 </a:t>
            </a:r>
            <a:r>
              <a:rPr lang="ko-KR" altLang="en-US" dirty="0" err="1"/>
              <a:t>얻는것이다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편항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분산이 증가</a:t>
            </a:r>
            <a:r>
              <a:rPr lang="en-US" altLang="ko-KR" dirty="0"/>
              <a:t>, </a:t>
            </a:r>
            <a:r>
              <a:rPr lang="ko-KR" altLang="en-US" dirty="0"/>
              <a:t>정규분포를 가정할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신뢰성</a:t>
            </a:r>
            <a:r>
              <a:rPr lang="en-US" altLang="ko-KR" dirty="0"/>
              <a:t>,</a:t>
            </a:r>
            <a:r>
              <a:rPr lang="ko-KR" altLang="en-US" dirty="0"/>
              <a:t>타당성이 </a:t>
            </a:r>
            <a:r>
              <a:rPr lang="ko-KR" altLang="en-US" dirty="0" err="1"/>
              <a:t>우선이되야하고</a:t>
            </a:r>
            <a:endParaRPr lang="en-US" altLang="ko-KR" dirty="0"/>
          </a:p>
          <a:p>
            <a:r>
              <a:rPr lang="ko-KR" altLang="en-US" dirty="0"/>
              <a:t>표본오차 뿐만 아니라 </a:t>
            </a:r>
            <a:r>
              <a:rPr lang="ko-KR" altLang="en-US" dirty="0" err="1"/>
              <a:t>비표본오차도</a:t>
            </a:r>
            <a:r>
              <a:rPr lang="ko-KR" altLang="en-US" dirty="0"/>
              <a:t> </a:t>
            </a:r>
            <a:r>
              <a:rPr lang="ko-KR" altLang="en-US" dirty="0" err="1"/>
              <a:t>신경써야</a:t>
            </a:r>
            <a:r>
              <a:rPr lang="ko-KR" altLang="en-US" dirty="0"/>
              <a:t> 얻는 </a:t>
            </a:r>
            <a:r>
              <a:rPr lang="ko-KR" altLang="en-US" dirty="0" err="1"/>
              <a:t>중심극한정리에의해</a:t>
            </a:r>
            <a:r>
              <a:rPr lang="ko-KR" altLang="en-US" dirty="0"/>
              <a:t> 정규성을 가정을 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2579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내재적 층화</a:t>
            </a:r>
            <a:r>
              <a:rPr kumimoji="0" lang="en-US" altLang="ko-KR" sz="1200" dirty="0">
                <a:effectLst/>
                <a:latin typeface="HY헤드라인M" pitchFamily="18" charset="-127"/>
                <a:ea typeface="HY헤드라인M" pitchFamily="18" charset="-127"/>
              </a:rPr>
              <a:t>(implication stratification]</a:t>
            </a:r>
          </a:p>
          <a:p>
            <a:endParaRPr lang="en-US" altLang="ko-KR" dirty="0"/>
          </a:p>
          <a:p>
            <a:r>
              <a:rPr lang="ko-KR" altLang="en-US" dirty="0"/>
              <a:t>여러가지 변수를 가지고 또 내재적층화 함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여기서 계통추출법을 많이 사용함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4531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층화추출을</a:t>
            </a:r>
            <a:r>
              <a:rPr lang="ko-KR" altLang="en-US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사용하는 이유</a:t>
            </a:r>
            <a:endParaRPr lang="en-US" altLang="ko-KR" sz="1200" dirty="0">
              <a:solidFill>
                <a:srgbClr val="C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endParaRPr lang="ko-KR" altLang="en-US" sz="1200" dirty="0">
              <a:solidFill>
                <a:srgbClr val="C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Tx/>
              <a:buChar char="-"/>
              <a:defRPr/>
            </a:pP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 통계적 효율성이 높다</a:t>
            </a:r>
            <a:r>
              <a:rPr lang="en-US" altLang="ko-KR" sz="1200" dirty="0">
                <a:effectLst/>
                <a:latin typeface="HY헤드라인M" pitchFamily="18" charset="-127"/>
                <a:ea typeface="HY헤드라인M" pitchFamily="18" charset="-127"/>
              </a:rPr>
              <a:t>(SRS</a:t>
            </a: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에 비해 조사 정도</a:t>
            </a:r>
            <a:r>
              <a:rPr lang="en-US" altLang="ko-KR" sz="1200" dirty="0">
                <a:effectLst/>
                <a:latin typeface="HY헤드라인M" pitchFamily="18" charset="-127"/>
                <a:ea typeface="HY헤드라인M" pitchFamily="18" charset="-127"/>
              </a:rPr>
              <a:t>(precision) </a:t>
            </a: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향상</a:t>
            </a:r>
            <a:r>
              <a:rPr lang="en-US" altLang="ko-KR" sz="1200" dirty="0">
                <a:effectLst/>
                <a:latin typeface="HY헤드라인M" pitchFamily="18" charset="-127"/>
                <a:ea typeface="HY헤드라인M" pitchFamily="18" charset="-127"/>
              </a:rPr>
              <a:t>).</a:t>
            </a:r>
            <a:endParaRPr lang="ko-KR" altLang="en-US" sz="12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Tx/>
              <a:buChar char="-"/>
              <a:defRPr/>
            </a:pP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 관심 </a:t>
            </a:r>
            <a:r>
              <a:rPr lang="ko-KR" altLang="en-US" sz="1200" dirty="0" err="1">
                <a:effectLst/>
                <a:latin typeface="HY헤드라인M" pitchFamily="18" charset="-127"/>
                <a:ea typeface="HY헤드라인M" pitchFamily="18" charset="-127"/>
              </a:rPr>
              <a:t>부차모집단별로</a:t>
            </a: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 err="1">
                <a:effectLst/>
                <a:latin typeface="HY헤드라인M" pitchFamily="18" charset="-127"/>
                <a:ea typeface="HY헤드라인M" pitchFamily="18" charset="-127"/>
              </a:rPr>
              <a:t>추정량</a:t>
            </a: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 err="1">
                <a:effectLst/>
                <a:latin typeface="HY헤드라인M" pitchFamily="18" charset="-127"/>
                <a:ea typeface="HY헤드라인M" pitchFamily="18" charset="-127"/>
              </a:rPr>
              <a:t>산출가능하다</a:t>
            </a:r>
            <a:r>
              <a:rPr lang="en-US" altLang="ko-KR" sz="12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Tx/>
              <a:buChar char="-"/>
              <a:defRPr/>
            </a:pP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 층별 관리에 따른 비용 절감</a:t>
            </a:r>
            <a:r>
              <a:rPr lang="en-US" altLang="ko-KR" sz="12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독립적 추출</a:t>
            </a:r>
            <a:r>
              <a:rPr lang="en-US" altLang="ko-KR" sz="12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dirty="0">
                <a:effectLst/>
                <a:latin typeface="HY헤드라인M" pitchFamily="18" charset="-127"/>
                <a:ea typeface="HY헤드라인M" pitchFamily="18" charset="-127"/>
              </a:rPr>
              <a:t>관리 가능</a:t>
            </a:r>
            <a:r>
              <a:rPr lang="en-US" altLang="ko-KR" sz="12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12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431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배분기준 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최소의 비용으로 최소의 분산 확보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834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승인통계</a:t>
            </a:r>
            <a:r>
              <a:rPr lang="en-US" altLang="ko-KR" dirty="0"/>
              <a:t>_</a:t>
            </a:r>
            <a:r>
              <a:rPr lang="ko-KR" altLang="en-US" dirty="0"/>
              <a:t>국가의 승인을 받은 통계</a:t>
            </a:r>
            <a:r>
              <a:rPr lang="en-US" altLang="ko-KR" dirty="0"/>
              <a:t>, </a:t>
            </a:r>
            <a:r>
              <a:rPr lang="ko-KR" altLang="en-US" dirty="0"/>
              <a:t>승인통계 또는 변경 이런 </a:t>
            </a:r>
            <a:r>
              <a:rPr lang="ko-KR" altLang="en-US" dirty="0" err="1"/>
              <a:t>코디네이션까지</a:t>
            </a:r>
            <a:r>
              <a:rPr lang="ko-KR" altLang="en-US" dirty="0"/>
              <a:t> 통계청에서 </a:t>
            </a:r>
            <a:r>
              <a:rPr lang="ko-KR" altLang="en-US" dirty="0" err="1"/>
              <a:t>하는중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1000</a:t>
            </a:r>
            <a:r>
              <a:rPr lang="ko-KR" altLang="en-US" dirty="0"/>
              <a:t>종 중 대다수가 국가에서</a:t>
            </a:r>
            <a:r>
              <a:rPr lang="en-US" altLang="ko-KR" dirty="0"/>
              <a:t>, </a:t>
            </a:r>
            <a:r>
              <a:rPr lang="ko-KR" altLang="en-US" dirty="0"/>
              <a:t>일부는 지정기관에서 작성함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조사</a:t>
            </a:r>
            <a:r>
              <a:rPr lang="en-US" altLang="ko-KR" dirty="0"/>
              <a:t>/</a:t>
            </a:r>
            <a:r>
              <a:rPr lang="ko-KR" altLang="en-US" dirty="0"/>
              <a:t>보고</a:t>
            </a:r>
            <a:r>
              <a:rPr lang="en-US" altLang="ko-KR" dirty="0"/>
              <a:t>/</a:t>
            </a:r>
            <a:r>
              <a:rPr lang="ko-KR" altLang="en-US" dirty="0"/>
              <a:t>가공통계로 </a:t>
            </a:r>
            <a:r>
              <a:rPr lang="ko-KR" altLang="en-US" dirty="0" err="1"/>
              <a:t>볼수있음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대부분이 조사통계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2534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97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층의크기가</a:t>
            </a:r>
            <a:r>
              <a:rPr lang="ko-KR" altLang="en-US" dirty="0"/>
              <a:t> 크고 표준편차가 클수록 많이 배분함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9781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7888F-EDB8-4E99-8797-621233A3ABE4}" type="slidenum">
              <a:rPr lang="en-US" altLang="ko-KR"/>
              <a:pPr/>
              <a:t>62</a:t>
            </a:fld>
            <a:endParaRPr lang="en-US" altLang="ko-KR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계속조사에서 표본크기를 다시 </a:t>
            </a:r>
            <a:r>
              <a:rPr lang="ko-KR" altLang="en-US" dirty="0" err="1"/>
              <a:t>결정할때는</a:t>
            </a:r>
            <a:r>
              <a:rPr lang="en-US" altLang="ko-KR" dirty="0"/>
              <a:t>, </a:t>
            </a:r>
            <a:r>
              <a:rPr lang="ko-KR" altLang="en-US" dirty="0"/>
              <a:t>목표허용오차에 따라 규모가 달라진다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프라임 </a:t>
            </a:r>
            <a:r>
              <a:rPr lang="en-US" altLang="ko-KR" dirty="0"/>
              <a:t>: </a:t>
            </a:r>
            <a:r>
              <a:rPr lang="ko-KR" altLang="en-US" dirty="0"/>
              <a:t>예년데이터</a:t>
            </a:r>
            <a:r>
              <a:rPr lang="en-US" altLang="ko-KR" dirty="0"/>
              <a:t>)</a:t>
            </a:r>
            <a:endParaRPr lang="ko-KR" altLang="ko-KR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집락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 err="1"/>
              <a:t>조사구</a:t>
            </a:r>
            <a:r>
              <a:rPr lang="en-US" altLang="ko-KR" dirty="0"/>
              <a:t>.**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3934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집락내</a:t>
            </a:r>
            <a:r>
              <a:rPr lang="en-US" altLang="ko-KR" dirty="0"/>
              <a:t>-&gt;</a:t>
            </a:r>
            <a:r>
              <a:rPr lang="ko-KR" altLang="en-US" dirty="0"/>
              <a:t>이질적이여야 효율성이 커짐</a:t>
            </a:r>
            <a:r>
              <a:rPr lang="en-US" altLang="ko-KR" dirty="0"/>
              <a:t>.**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2916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Design effect :</a:t>
            </a:r>
            <a:r>
              <a:rPr lang="ko-KR" altLang="en-US" dirty="0"/>
              <a:t>설계효과</a:t>
            </a:r>
            <a:endParaRPr lang="en-US" altLang="ko-KR" dirty="0"/>
          </a:p>
          <a:p>
            <a:r>
              <a:rPr lang="ko-KR" altLang="en-US" dirty="0" err="1"/>
              <a:t>급내상관계수랑</a:t>
            </a:r>
            <a:r>
              <a:rPr lang="ko-KR" altLang="en-US" dirty="0"/>
              <a:t> </a:t>
            </a:r>
            <a:r>
              <a:rPr lang="ko-KR" altLang="en-US" dirty="0" err="1"/>
              <a:t>집락의</a:t>
            </a:r>
            <a:r>
              <a:rPr lang="ko-KR" altLang="en-US" dirty="0"/>
              <a:t> 크기가 증가할수록 증가해야 이 방법이 </a:t>
            </a:r>
            <a:r>
              <a:rPr lang="ko-KR" altLang="en-US" dirty="0" err="1"/>
              <a:t>좋은거징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9132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1" dirty="0">
                <a:effectLst/>
                <a:latin typeface="HY헤드라인M" pitchFamily="18" charset="-127"/>
                <a:ea typeface="HY헤드라인M" pitchFamily="18" charset="-127"/>
              </a:rPr>
              <a:t>불균등 확률로 뽑는 추출 방법 </a:t>
            </a:r>
            <a:r>
              <a:rPr lang="en-US" altLang="ko-KR" sz="1200" b="1" dirty="0">
                <a:effectLst/>
                <a:latin typeface="HY헤드라인M" pitchFamily="18" charset="-127"/>
                <a:ea typeface="HY헤드라인M" pitchFamily="18" charset="-127"/>
              </a:rPr>
              <a:t>=&gt;</a:t>
            </a:r>
            <a:r>
              <a:rPr lang="ko-KR" altLang="en-US" sz="1200" b="1" dirty="0" err="1">
                <a:effectLst/>
                <a:latin typeface="HY헤드라인M" pitchFamily="18" charset="-127"/>
                <a:ea typeface="HY헤드라인M" pitchFamily="18" charset="-127"/>
              </a:rPr>
              <a:t>집락의</a:t>
            </a:r>
            <a:r>
              <a:rPr lang="ko-KR" altLang="en-US" sz="1200" b="1" dirty="0">
                <a:effectLst/>
                <a:latin typeface="HY헤드라인M" pitchFamily="18" charset="-127"/>
                <a:ea typeface="HY헤드라인M" pitchFamily="18" charset="-127"/>
              </a:rPr>
              <a:t> 규모가 각각 다르거든</a:t>
            </a:r>
            <a:r>
              <a:rPr lang="en-US" altLang="ko-KR" sz="1200" b="1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r>
              <a:rPr lang="en-US" altLang="ko-KR" sz="1200" b="1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b="1" dirty="0">
                <a:effectLst/>
                <a:latin typeface="HY헤드라인M" pitchFamily="18" charset="-127"/>
                <a:ea typeface="HY헤드라인M" pitchFamily="18" charset="-127"/>
              </a:rPr>
              <a:t>모집단은 시간의 변화에 따라 </a:t>
            </a:r>
            <a:r>
              <a:rPr lang="ko-KR" altLang="en-US" sz="1200" b="1" dirty="0" err="1">
                <a:effectLst/>
                <a:latin typeface="HY헤드라인M" pitchFamily="18" charset="-127"/>
                <a:ea typeface="HY헤드라인M" pitchFamily="18" charset="-127"/>
              </a:rPr>
              <a:t>집락의</a:t>
            </a:r>
            <a:r>
              <a:rPr lang="ko-KR" altLang="en-US" sz="1200" b="1" dirty="0">
                <a:effectLst/>
                <a:latin typeface="HY헤드라인M" pitchFamily="18" charset="-127"/>
                <a:ea typeface="HY헤드라인M" pitchFamily="18" charset="-127"/>
              </a:rPr>
              <a:t> 변동이 일어나고 </a:t>
            </a:r>
            <a:r>
              <a:rPr lang="en-US" altLang="ko-KR" sz="1200" b="1" dirty="0">
                <a:effectLst/>
                <a:latin typeface="HY헤드라인M" pitchFamily="18" charset="-127"/>
                <a:ea typeface="HY헤드라인M" pitchFamily="18" charset="-127"/>
              </a:rPr>
              <a:t>-&gt;30</a:t>
            </a:r>
            <a:r>
              <a:rPr lang="ko-KR" altLang="en-US" sz="1200" b="1" dirty="0">
                <a:effectLst/>
                <a:latin typeface="HY헤드라인M" pitchFamily="18" charset="-127"/>
                <a:ea typeface="HY헤드라인M" pitchFamily="18" charset="-127"/>
              </a:rPr>
              <a:t>가구 평균했지만 각각의 조사구에 따라 크기가 달라지거든</a:t>
            </a:r>
            <a:r>
              <a:rPr lang="en-US" altLang="ko-KR" sz="1200" b="1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endParaRPr lang="en-US" altLang="ko-KR" sz="1200" b="1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200" b="1" dirty="0">
                <a:effectLst/>
                <a:latin typeface="HY헤드라인M" pitchFamily="18" charset="-127"/>
                <a:ea typeface="HY헤드라인M" pitchFamily="18" charset="-127"/>
              </a:rPr>
              <a:t>따라서 </a:t>
            </a:r>
            <a:r>
              <a:rPr lang="ko-KR" altLang="en-US" sz="1200" b="1" dirty="0" err="1">
                <a:effectLst/>
                <a:latin typeface="HY헤드라인M" pitchFamily="18" charset="-127"/>
                <a:ea typeface="HY헤드라인M" pitchFamily="18" charset="-127"/>
              </a:rPr>
              <a:t>집락의</a:t>
            </a:r>
            <a:r>
              <a:rPr lang="ko-KR" altLang="en-US" sz="1200" b="1" dirty="0">
                <a:effectLst/>
                <a:latin typeface="HY헤드라인M" pitchFamily="18" charset="-127"/>
                <a:ea typeface="HY헤드라인M" pitchFamily="18" charset="-127"/>
              </a:rPr>
              <a:t> 크기가 차이가 나면 각 </a:t>
            </a:r>
            <a:r>
              <a:rPr lang="ko-KR" altLang="en-US" sz="1200" b="1" dirty="0" err="1">
                <a:effectLst/>
                <a:latin typeface="HY헤드라인M" pitchFamily="18" charset="-127"/>
                <a:ea typeface="HY헤드라인M" pitchFamily="18" charset="-127"/>
              </a:rPr>
              <a:t>집락을</a:t>
            </a:r>
            <a:r>
              <a:rPr lang="ko-KR" altLang="en-US" sz="1200" b="1" dirty="0">
                <a:effectLst/>
                <a:latin typeface="HY헤드라인M" pitchFamily="18" charset="-127"/>
                <a:ea typeface="HY헤드라인M" pitchFamily="18" charset="-127"/>
              </a:rPr>
              <a:t> 동일하게 뽑지 않고 불균등확률로 뽑음</a:t>
            </a:r>
            <a:r>
              <a:rPr lang="en-US" altLang="ko-KR" sz="1200" b="1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비레로</a:t>
            </a:r>
            <a:r>
              <a:rPr lang="ko-KR" altLang="en-US" dirty="0"/>
              <a:t> 일단 추출하고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안에 샘플 </a:t>
            </a:r>
            <a:r>
              <a:rPr lang="ko-KR" altLang="en-US" dirty="0" err="1"/>
              <a:t>뽑을때</a:t>
            </a:r>
            <a:r>
              <a:rPr lang="ko-KR" altLang="en-US" dirty="0"/>
              <a:t> 랜덤으로 할지 계통으로 할지 고민하는 거임</a:t>
            </a:r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488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Double sampling -&gt;</a:t>
            </a:r>
            <a:r>
              <a:rPr lang="ko-KR" altLang="en-US" dirty="0" err="1"/>
              <a:t>두번</a:t>
            </a:r>
            <a:r>
              <a:rPr lang="ko-KR" altLang="en-US" dirty="0"/>
              <a:t> 표본을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 err="1"/>
              <a:t>단계중</a:t>
            </a:r>
            <a:r>
              <a:rPr lang="ko-KR" altLang="en-US" dirty="0"/>
              <a:t> 일부를 뽑아서 좀 더 자세한 정보를 뽑는게 이중추출방법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77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광업제조동향조사 </a:t>
            </a:r>
            <a:r>
              <a:rPr lang="en-US" altLang="ko-KR" dirty="0"/>
              <a:t>-&gt;</a:t>
            </a:r>
            <a:r>
              <a:rPr lang="ko-KR" altLang="en-US" dirty="0"/>
              <a:t>출하액같은 경우 상위 </a:t>
            </a:r>
            <a:r>
              <a:rPr lang="en-US" altLang="ko-KR" dirty="0"/>
              <a:t>90</a:t>
            </a:r>
            <a:r>
              <a:rPr lang="ko-KR" altLang="en-US" dirty="0"/>
              <a:t>퍼센트는 </a:t>
            </a:r>
            <a:r>
              <a:rPr lang="ko-KR" altLang="en-US" dirty="0" err="1"/>
              <a:t>짤라버리고</a:t>
            </a:r>
            <a:r>
              <a:rPr lang="ko-KR" altLang="en-US" dirty="0"/>
              <a:t> 그 외 가지고 전체를 </a:t>
            </a:r>
            <a:r>
              <a:rPr lang="ko-KR" altLang="en-US" dirty="0" err="1"/>
              <a:t>추정해봄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근데</a:t>
            </a:r>
            <a:r>
              <a:rPr lang="en-US" altLang="ko-KR" dirty="0"/>
              <a:t>, </a:t>
            </a:r>
            <a:r>
              <a:rPr lang="ko-KR" altLang="en-US" dirty="0"/>
              <a:t>이런 경우는 모집단변화가 심하지 않아야 절사법을 </a:t>
            </a:r>
            <a:r>
              <a:rPr lang="ko-KR" altLang="en-US" dirty="0" err="1"/>
              <a:t>적용할수</a:t>
            </a:r>
            <a:r>
              <a:rPr lang="ko-KR" altLang="en-US" dirty="0"/>
              <a:t> 있어요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90</a:t>
            </a:r>
            <a:r>
              <a:rPr lang="ko-KR" altLang="en-US" dirty="0"/>
              <a:t>퍼센트 이상을 차지하는 </a:t>
            </a:r>
            <a:r>
              <a:rPr lang="ko-KR" altLang="en-US" dirty="0" err="1"/>
              <a:t>사람이있어서</a:t>
            </a:r>
            <a:r>
              <a:rPr lang="en-US" altLang="ko-KR" dirty="0"/>
              <a:t>, </a:t>
            </a:r>
            <a:r>
              <a:rPr lang="ko-KR" altLang="en-US" dirty="0"/>
              <a:t>조그만 </a:t>
            </a:r>
            <a:r>
              <a:rPr lang="en-US" altLang="ko-KR" dirty="0"/>
              <a:t>10%</a:t>
            </a:r>
            <a:r>
              <a:rPr lang="ko-KR" altLang="en-US" dirty="0"/>
              <a:t>는 감안을 하지 </a:t>
            </a:r>
            <a:r>
              <a:rPr lang="ko-KR" altLang="en-US" dirty="0" err="1"/>
              <a:t>않는다는게</a:t>
            </a:r>
            <a:r>
              <a:rPr lang="ko-KR" altLang="en-US" dirty="0"/>
              <a:t> 절사법의 </a:t>
            </a:r>
            <a:r>
              <a:rPr lang="ko-KR" altLang="en-US" dirty="0" err="1"/>
              <a:t>목적인거지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근데</a:t>
            </a:r>
            <a:r>
              <a:rPr lang="en-US" altLang="ko-KR" dirty="0"/>
              <a:t>, </a:t>
            </a:r>
            <a:r>
              <a:rPr lang="ko-KR" altLang="en-US" dirty="0"/>
              <a:t>광업제조업 조사의 경우 </a:t>
            </a:r>
            <a:r>
              <a:rPr lang="en-US" altLang="ko-KR" dirty="0"/>
              <a:t>90%</a:t>
            </a:r>
            <a:r>
              <a:rPr lang="ko-KR" altLang="en-US" dirty="0"/>
              <a:t>이상만 조사하고 나머지 소규모는 버렸는데</a:t>
            </a:r>
            <a:endParaRPr lang="en-US" altLang="ko-KR" dirty="0"/>
          </a:p>
          <a:p>
            <a:r>
              <a:rPr lang="ko-KR" altLang="en-US" dirty="0"/>
              <a:t>소규모업체에 대한 정보를 감안해야 </a:t>
            </a:r>
            <a:r>
              <a:rPr lang="ko-KR" altLang="en-US" dirty="0" err="1"/>
              <a:t>정도높은</a:t>
            </a:r>
            <a:r>
              <a:rPr lang="ko-KR" altLang="en-US" dirty="0"/>
              <a:t> 조사가 되지 않을까</a:t>
            </a:r>
            <a:r>
              <a:rPr lang="en-US" altLang="ko-KR" dirty="0"/>
              <a:t>? </a:t>
            </a:r>
            <a:r>
              <a:rPr lang="ko-KR" altLang="en-US" dirty="0"/>
              <a:t>하는 생각으로 </a:t>
            </a:r>
            <a:r>
              <a:rPr lang="ko-KR" altLang="en-US" dirty="0" err="1"/>
              <a:t>나온게</a:t>
            </a:r>
            <a:endParaRPr lang="en-US" altLang="ko-KR" dirty="0"/>
          </a:p>
          <a:p>
            <a:r>
              <a:rPr lang="ko-KR" altLang="en-US" dirty="0" err="1"/>
              <a:t>응용절사법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495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표본조사 </a:t>
            </a:r>
            <a:r>
              <a:rPr lang="en-US" altLang="ko-KR" dirty="0"/>
              <a:t>: </a:t>
            </a:r>
            <a:r>
              <a:rPr lang="ko-KR" altLang="en-US" dirty="0"/>
              <a:t>확률표본</a:t>
            </a:r>
            <a:r>
              <a:rPr lang="en-US" altLang="ko-KR" dirty="0"/>
              <a:t>/</a:t>
            </a:r>
            <a:r>
              <a:rPr lang="ko-KR" altLang="en-US" dirty="0" err="1"/>
              <a:t>비확률표본에따라</a:t>
            </a:r>
            <a:r>
              <a:rPr lang="ko-KR" altLang="en-US" dirty="0"/>
              <a:t> 두가지로 나뉨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대다수 표본조사에 의해 조사결과를 작성함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전수조사를 </a:t>
            </a:r>
            <a:r>
              <a:rPr lang="ko-KR" altLang="en-US" dirty="0" err="1"/>
              <a:t>해야하는</a:t>
            </a:r>
            <a:r>
              <a:rPr lang="ko-KR" altLang="en-US" dirty="0"/>
              <a:t> 이유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총조사하는</a:t>
            </a:r>
            <a:r>
              <a:rPr lang="ko-KR" altLang="en-US" dirty="0"/>
              <a:t> 이유 </a:t>
            </a:r>
            <a:r>
              <a:rPr lang="en-US" altLang="ko-KR" dirty="0"/>
              <a:t>: </a:t>
            </a:r>
            <a:r>
              <a:rPr lang="ko-KR" altLang="en-US" dirty="0"/>
              <a:t>표본조사를 하기 위해서 모집단의 틀을 만들기 위해서</a:t>
            </a:r>
            <a:r>
              <a:rPr lang="en-US" altLang="ko-KR" dirty="0"/>
              <a:t>(</a:t>
            </a:r>
            <a:r>
              <a:rPr lang="ko-KR" altLang="en-US" dirty="0" err="1"/>
              <a:t>추출틀을</a:t>
            </a:r>
            <a:r>
              <a:rPr lang="ko-KR" altLang="en-US" dirty="0"/>
              <a:t> 위해서 전수조사</a:t>
            </a:r>
            <a:r>
              <a:rPr lang="en-US" altLang="ko-KR" dirty="0"/>
              <a:t>census</a:t>
            </a:r>
            <a:r>
              <a:rPr lang="ko-KR" altLang="en-US" dirty="0"/>
              <a:t>를 해야함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6254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Cut off point.</a:t>
            </a:r>
          </a:p>
          <a:p>
            <a:endParaRPr lang="en-US" altLang="ko-KR" dirty="0"/>
          </a:p>
          <a:p>
            <a:r>
              <a:rPr lang="ko-KR" altLang="en-US" dirty="0"/>
              <a:t>일부를 계통으로 추출</a:t>
            </a:r>
            <a:r>
              <a:rPr lang="en-US" altLang="ko-KR" dirty="0"/>
              <a:t>-&gt;</a:t>
            </a:r>
            <a:r>
              <a:rPr lang="ko-KR" altLang="en-US" dirty="0" err="1"/>
              <a:t>얘내들도</a:t>
            </a:r>
            <a:r>
              <a:rPr lang="ko-KR" altLang="en-US" dirty="0"/>
              <a:t> 일부를 추출하는게 절사법하고 달라지는 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총 표본규모가 최소가 되는 것</a:t>
            </a:r>
            <a:r>
              <a:rPr lang="en-US" altLang="ko-KR" dirty="0"/>
              <a:t>*</a:t>
            </a:r>
          </a:p>
          <a:p>
            <a:r>
              <a:rPr lang="ko-KR" altLang="en-US" dirty="0" err="1"/>
              <a:t>서비스업동향조사라던지</a:t>
            </a:r>
            <a:r>
              <a:rPr lang="en-US" altLang="ko-KR" dirty="0"/>
              <a:t>, </a:t>
            </a:r>
            <a:r>
              <a:rPr lang="ko-KR" altLang="en-US" dirty="0"/>
              <a:t>전문과학기술서비스업조사 </a:t>
            </a:r>
            <a:r>
              <a:rPr lang="ko-KR" altLang="en-US" dirty="0" err="1"/>
              <a:t>이런건</a:t>
            </a:r>
            <a:r>
              <a:rPr lang="ko-KR" altLang="en-US" dirty="0"/>
              <a:t> 규모가 작은 사업체조사가 있어서</a:t>
            </a:r>
            <a:endParaRPr lang="en-US" altLang="ko-KR" dirty="0"/>
          </a:p>
          <a:p>
            <a:r>
              <a:rPr lang="ko-KR" altLang="en-US" dirty="0"/>
              <a:t>그런 부분에 있어서 </a:t>
            </a:r>
            <a:r>
              <a:rPr lang="ko-KR" altLang="en-US" dirty="0" err="1"/>
              <a:t>응용절사법이</a:t>
            </a:r>
            <a:r>
              <a:rPr lang="ko-KR" altLang="en-US" dirty="0"/>
              <a:t> 적용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2781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왜도가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이상으로 높게 나와서 </a:t>
            </a:r>
            <a:r>
              <a:rPr lang="en-US" altLang="ko-KR" dirty="0"/>
              <a:t>-&gt;</a:t>
            </a:r>
            <a:r>
              <a:rPr lang="ko-KR" altLang="en-US" dirty="0"/>
              <a:t>줄기의 그림패턴을 봐도 한쪽으로 치우친 패턴이 </a:t>
            </a:r>
            <a:r>
              <a:rPr lang="ko-KR" altLang="en-US" dirty="0" err="1"/>
              <a:t>됬네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모집단 분석을 통해 </a:t>
            </a:r>
            <a:r>
              <a:rPr lang="ko-KR" altLang="en-US" dirty="0" err="1"/>
              <a:t>알게되었기</a:t>
            </a:r>
            <a:r>
              <a:rPr lang="ko-KR" altLang="en-US" dirty="0"/>
              <a:t> 때문에 이런 경우 </a:t>
            </a:r>
            <a:r>
              <a:rPr lang="ko-KR" altLang="en-US" dirty="0" err="1"/>
              <a:t>응용절사법을</a:t>
            </a:r>
            <a:r>
              <a:rPr lang="ko-KR" altLang="en-US" dirty="0"/>
              <a:t> 활용하는게 좋다는 결정을 내리고 </a:t>
            </a:r>
            <a:r>
              <a:rPr lang="ko-KR" altLang="en-US" dirty="0" err="1"/>
              <a:t>응용절사법을</a:t>
            </a:r>
            <a:r>
              <a:rPr lang="ko-KR" altLang="en-US" dirty="0"/>
              <a:t> 진행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1836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전체표본규모가</a:t>
            </a:r>
            <a:r>
              <a:rPr lang="ko-KR" altLang="en-US" dirty="0"/>
              <a:t> 감소되다가 쭉</a:t>
            </a:r>
            <a:r>
              <a:rPr lang="en-US" altLang="ko-KR" dirty="0"/>
              <a:t>…</a:t>
            </a:r>
          </a:p>
          <a:p>
            <a:r>
              <a:rPr lang="ko-KR" altLang="en-US" dirty="0" err="1"/>
              <a:t>ㅋㅋ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Cut off point</a:t>
            </a:r>
            <a:r>
              <a:rPr lang="ko-KR" altLang="en-US" dirty="0"/>
              <a:t>에서 </a:t>
            </a:r>
            <a:r>
              <a:rPr lang="ko-KR" altLang="en-US" dirty="0" err="1"/>
              <a:t>결정되는거야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표본규모가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32496</a:t>
            </a:r>
            <a:r>
              <a:rPr lang="ko-KR" altLang="en-US" dirty="0"/>
              <a:t>개의 표본을 뽑겠지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식으로 모집다 분석을 통해서 그 모집단의 특성을 파악해서 </a:t>
            </a:r>
            <a:r>
              <a:rPr lang="ko-KR" altLang="en-US" dirty="0" err="1"/>
              <a:t>응용절사법을</a:t>
            </a:r>
            <a:r>
              <a:rPr lang="ko-KR" altLang="en-US" dirty="0"/>
              <a:t> 적용해서 표본규모 결정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8118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LH</a:t>
            </a:r>
            <a:r>
              <a:rPr lang="ko-KR" altLang="en-US" dirty="0"/>
              <a:t>방법 현재 최신방법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r>
              <a:rPr lang="ko-KR" altLang="en-US" dirty="0"/>
              <a:t>절사법의 </a:t>
            </a:r>
            <a:r>
              <a:rPr lang="ko-KR" altLang="en-US" dirty="0" err="1"/>
              <a:t>응용방법이라고</a:t>
            </a:r>
            <a:r>
              <a:rPr lang="ko-KR" altLang="en-US" dirty="0"/>
              <a:t> 할 수 있고</a:t>
            </a:r>
            <a:r>
              <a:rPr lang="en-US" altLang="ko-KR" dirty="0"/>
              <a:t>, </a:t>
            </a:r>
            <a:r>
              <a:rPr lang="ko-KR" altLang="en-US" dirty="0" err="1"/>
              <a:t>층화방법의</a:t>
            </a:r>
            <a:r>
              <a:rPr lang="ko-KR" altLang="en-US" dirty="0"/>
              <a:t> </a:t>
            </a:r>
            <a:r>
              <a:rPr lang="ko-KR" altLang="en-US" dirty="0" err="1"/>
              <a:t>응용방법이라고도</a:t>
            </a:r>
            <a:r>
              <a:rPr lang="ko-KR" altLang="en-US" dirty="0"/>
              <a:t> 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L-H</a:t>
            </a:r>
            <a:r>
              <a:rPr lang="ko-KR" altLang="en-US" dirty="0"/>
              <a:t>층화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en-US" altLang="ko-KR" dirty="0"/>
              <a:t>L-H</a:t>
            </a:r>
            <a:r>
              <a:rPr lang="ko-KR" altLang="en-US" dirty="0" err="1"/>
              <a:t>절사라고도</a:t>
            </a:r>
            <a:r>
              <a:rPr lang="ko-KR" altLang="en-US" dirty="0"/>
              <a:t>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왜도가</a:t>
            </a:r>
            <a:r>
              <a:rPr lang="ko-KR" altLang="en-US" dirty="0"/>
              <a:t> 높은</a:t>
            </a:r>
            <a:r>
              <a:rPr lang="en-US" altLang="ko-KR" dirty="0"/>
              <a:t>, </a:t>
            </a:r>
            <a:r>
              <a:rPr lang="ko-KR" altLang="en-US" dirty="0"/>
              <a:t>한쪽으로 치우친 애들을 가지고 신뢰규모를 최소화하는</a:t>
            </a:r>
            <a:r>
              <a:rPr lang="en-US" altLang="ko-KR" dirty="0"/>
              <a:t>, </a:t>
            </a:r>
            <a:r>
              <a:rPr lang="ko-KR" altLang="en-US" dirty="0"/>
              <a:t>다수의 표본층으로 나눠서 그 다수의 표본층을 몇 개로 구분해서 경계점을 찾지</a:t>
            </a:r>
            <a:endParaRPr lang="en-US" altLang="ko-KR" dirty="0"/>
          </a:p>
          <a:p>
            <a:r>
              <a:rPr lang="ko-KR" altLang="en-US" dirty="0"/>
              <a:t>표본규모를 </a:t>
            </a:r>
            <a:r>
              <a:rPr lang="ko-KR" altLang="en-US" dirty="0" err="1"/>
              <a:t>최소로하는</a:t>
            </a:r>
            <a:r>
              <a:rPr lang="ko-KR" altLang="en-US" dirty="0"/>
              <a:t> 최소점을 찾을 수 있고</a:t>
            </a:r>
            <a:r>
              <a:rPr lang="en-US" altLang="ko-KR" dirty="0"/>
              <a:t>, </a:t>
            </a:r>
            <a:r>
              <a:rPr lang="ko-KR" altLang="en-US" dirty="0"/>
              <a:t>경계점에서 정도가 높은 그런 표본설계방법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6059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표본추출을 하면 당연히 </a:t>
            </a:r>
            <a:r>
              <a:rPr lang="en-US" altLang="ko-KR" dirty="0"/>
              <a:t>sampling error</a:t>
            </a:r>
            <a:r>
              <a:rPr lang="ko-KR" altLang="en-US" dirty="0"/>
              <a:t>가 </a:t>
            </a:r>
            <a:r>
              <a:rPr lang="ko-KR" altLang="en-US" dirty="0" err="1"/>
              <a:t>나오는거고</a:t>
            </a:r>
            <a:r>
              <a:rPr lang="en-US" altLang="ko-KR" dirty="0"/>
              <a:t>, </a:t>
            </a:r>
            <a:r>
              <a:rPr lang="ko-KR" altLang="en-US" dirty="0" err="1"/>
              <a:t>비표본오차도</a:t>
            </a:r>
            <a:r>
              <a:rPr lang="ko-KR" altLang="en-US" dirty="0"/>
              <a:t> 나오고 </a:t>
            </a:r>
            <a:r>
              <a:rPr lang="en-US" altLang="ko-KR" dirty="0"/>
              <a:t>*</a:t>
            </a:r>
          </a:p>
          <a:p>
            <a:r>
              <a:rPr lang="ko-KR" altLang="en-US" dirty="0"/>
              <a:t>표본 </a:t>
            </a:r>
            <a:r>
              <a:rPr lang="en-US" altLang="ko-KR" dirty="0"/>
              <a:t>sampling error</a:t>
            </a:r>
            <a:r>
              <a:rPr lang="ko-KR" altLang="en-US" dirty="0"/>
              <a:t>는 측정이 가능한데 </a:t>
            </a:r>
            <a:r>
              <a:rPr lang="ko-KR" altLang="en-US" dirty="0" err="1"/>
              <a:t>비표본오차는</a:t>
            </a:r>
            <a:r>
              <a:rPr lang="ko-KR" altLang="en-US" dirty="0"/>
              <a:t> 측정이 불가능해서</a:t>
            </a:r>
            <a:r>
              <a:rPr lang="en-US" altLang="ko-KR" dirty="0"/>
              <a:t>, </a:t>
            </a:r>
            <a:r>
              <a:rPr lang="ko-KR" altLang="en-US" dirty="0" err="1"/>
              <a:t>얘내도</a:t>
            </a:r>
            <a:r>
              <a:rPr lang="ko-KR" altLang="en-US" dirty="0"/>
              <a:t> 최소를 </a:t>
            </a:r>
            <a:r>
              <a:rPr lang="ko-KR" altLang="en-US" dirty="0" err="1"/>
              <a:t>해야하는데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그래야 대표성이 </a:t>
            </a:r>
            <a:r>
              <a:rPr lang="ko-KR" altLang="en-US" dirty="0" err="1"/>
              <a:t>높겠짛ㅎㅎ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봐야할 부분이 </a:t>
            </a:r>
            <a:r>
              <a:rPr lang="en-US" altLang="ko-KR" dirty="0"/>
              <a:t>coverage error, sampling error, nonresponse error, adjustment error)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조사현장에서 가중치작성과정에서 보면 사후보정 등등 끝없이 노력을 해야 </a:t>
            </a:r>
            <a:r>
              <a:rPr lang="ko-KR" altLang="en-US" dirty="0" err="1"/>
              <a:t>최소화할수있는</a:t>
            </a:r>
            <a:r>
              <a:rPr lang="ko-KR" altLang="en-US" dirty="0"/>
              <a:t> 부분</a:t>
            </a:r>
            <a:r>
              <a:rPr lang="en-US" altLang="ko-KR" dirty="0"/>
              <a:t>*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794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실업자수</a:t>
            </a:r>
            <a:r>
              <a:rPr lang="en-US" altLang="ko-KR" dirty="0"/>
              <a:t>, </a:t>
            </a:r>
            <a:r>
              <a:rPr lang="ko-KR" altLang="en-US" dirty="0"/>
              <a:t>경제활동인구</a:t>
            </a:r>
            <a:r>
              <a:rPr lang="en-US" altLang="ko-KR" dirty="0"/>
              <a:t>, </a:t>
            </a:r>
            <a:r>
              <a:rPr lang="ko-KR" altLang="en-US" dirty="0"/>
              <a:t>취업자수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가구당 소득격차에 대한 얘기</a:t>
            </a:r>
            <a:r>
              <a:rPr lang="en-US" altLang="ko-KR" dirty="0"/>
              <a:t>(5</a:t>
            </a:r>
            <a:r>
              <a:rPr lang="ko-KR" altLang="en-US" dirty="0"/>
              <a:t>분위 </a:t>
            </a:r>
            <a:r>
              <a:rPr lang="en-US" altLang="ko-KR" dirty="0"/>
              <a:t>1</a:t>
            </a:r>
            <a:r>
              <a:rPr lang="ko-KR" altLang="en-US" dirty="0"/>
              <a:t>분위 비율이 </a:t>
            </a:r>
            <a:r>
              <a:rPr lang="en-US" altLang="ko-KR" dirty="0"/>
              <a:t>5%</a:t>
            </a:r>
            <a:r>
              <a:rPr lang="ko-KR" altLang="en-US" dirty="0"/>
              <a:t>를 넘어섰다 뭐 이런 통계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가계동향조사</a:t>
            </a:r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dirty="0"/>
              <a:t>매월 조사는 하고있는데 분기별로 나옴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광업제조업조사</a:t>
            </a:r>
            <a:r>
              <a:rPr lang="en-US" altLang="ko-KR" dirty="0"/>
              <a:t>, </a:t>
            </a:r>
            <a:r>
              <a:rPr lang="ko-KR" altLang="en-US" dirty="0"/>
              <a:t>산업활동동향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매년나오는데</a:t>
            </a:r>
            <a:r>
              <a:rPr lang="en-US" altLang="ko-KR" dirty="0"/>
              <a:t>, </a:t>
            </a:r>
            <a:r>
              <a:rPr lang="ko-KR" altLang="en-US" dirty="0"/>
              <a:t>동향이라는 명칭을 통해서 매월 산업활동동향이 발표되는데</a:t>
            </a:r>
            <a:endParaRPr lang="en-US" altLang="ko-KR" dirty="0"/>
          </a:p>
          <a:p>
            <a:r>
              <a:rPr lang="ko-KR" altLang="en-US" dirty="0"/>
              <a:t>얘를 통해서 우리나라의 경기가 </a:t>
            </a:r>
            <a:r>
              <a:rPr lang="ko-KR" altLang="en-US" dirty="0" err="1"/>
              <a:t>어떤지</a:t>
            </a:r>
            <a:r>
              <a:rPr lang="ko-KR" altLang="en-US" dirty="0"/>
              <a:t> 가늠할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통계청에서 작성하는 </a:t>
            </a:r>
            <a:r>
              <a:rPr lang="en-US" altLang="ko-KR" dirty="0"/>
              <a:t>60</a:t>
            </a:r>
            <a:r>
              <a:rPr lang="ko-KR" altLang="en-US" dirty="0"/>
              <a:t>여종 통계를 통해 우리나라의 정책활용에 통계조사결과로 활용함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r>
              <a:rPr lang="en-US" altLang="ko-KR" dirty="0"/>
              <a:t>Survey</a:t>
            </a:r>
            <a:r>
              <a:rPr lang="ko-KR" altLang="en-US" dirty="0"/>
              <a:t>나 아르바이트를 통해서 조사구를 접해보면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통계청조사 보면 </a:t>
            </a:r>
            <a:r>
              <a:rPr lang="en-US" altLang="ko-KR" dirty="0"/>
              <a:t>: </a:t>
            </a:r>
            <a:r>
              <a:rPr lang="ko-KR" altLang="en-US" dirty="0"/>
              <a:t>표본조사를 통해 뭘 하려고 </a:t>
            </a:r>
            <a:r>
              <a:rPr lang="ko-KR" altLang="en-US" dirty="0" err="1"/>
              <a:t>하냐면</a:t>
            </a:r>
            <a:r>
              <a:rPr lang="en-US" altLang="ko-KR" dirty="0"/>
              <a:t>, </a:t>
            </a:r>
            <a:r>
              <a:rPr lang="ko-KR" altLang="en-US" dirty="0"/>
              <a:t>얘 목적에 따라 조사항목이 많지는 않아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 err="1"/>
              <a:t>이걸통해</a:t>
            </a:r>
            <a:r>
              <a:rPr lang="ko-KR" altLang="en-US" dirty="0"/>
              <a:t> 정책수립에 활용하고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연구소</a:t>
            </a:r>
            <a:r>
              <a:rPr lang="en-US" altLang="ko-KR" dirty="0"/>
              <a:t>,</a:t>
            </a:r>
            <a:r>
              <a:rPr lang="ko-KR" altLang="en-US" dirty="0" err="1"/>
              <a:t>리서치회사같은데서</a:t>
            </a:r>
            <a:r>
              <a:rPr lang="ko-KR" altLang="en-US" dirty="0"/>
              <a:t> </a:t>
            </a:r>
            <a:r>
              <a:rPr lang="en-US" altLang="ko-KR" dirty="0"/>
              <a:t>survey</a:t>
            </a:r>
            <a:r>
              <a:rPr lang="ko-KR" altLang="en-US" dirty="0" err="1"/>
              <a:t>접하게되면</a:t>
            </a:r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dirty="0"/>
              <a:t>여론조사를 하는데 </a:t>
            </a:r>
            <a:r>
              <a:rPr lang="en-US" altLang="ko-KR" dirty="0"/>
              <a:t>, </a:t>
            </a:r>
            <a:r>
              <a:rPr lang="ko-KR" altLang="en-US" dirty="0"/>
              <a:t>국가승인통계와는 별도로 차별화됨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승인을 </a:t>
            </a:r>
            <a:r>
              <a:rPr lang="ko-KR" altLang="en-US" dirty="0" err="1"/>
              <a:t>받는데있어서</a:t>
            </a:r>
            <a:r>
              <a:rPr lang="ko-KR" altLang="en-US" dirty="0"/>
              <a:t> 요건이 </a:t>
            </a:r>
            <a:r>
              <a:rPr lang="ko-KR" altLang="en-US" dirty="0" err="1"/>
              <a:t>갖춰줘야함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경제활동인구조사처럼</a:t>
            </a:r>
            <a:r>
              <a:rPr lang="en-US" altLang="ko-KR" dirty="0"/>
              <a:t>, </a:t>
            </a:r>
            <a:r>
              <a:rPr lang="ko-KR" altLang="en-US" dirty="0"/>
              <a:t>가구당 </a:t>
            </a:r>
            <a:r>
              <a:rPr lang="en-US" altLang="ko-KR" dirty="0"/>
              <a:t>15</a:t>
            </a:r>
            <a:r>
              <a:rPr lang="ko-KR" altLang="en-US" dirty="0" err="1"/>
              <a:t>세이상</a:t>
            </a:r>
            <a:r>
              <a:rPr lang="ko-KR" altLang="en-US" dirty="0"/>
              <a:t> 인구를 통해 우리나라 취업자수</a:t>
            </a:r>
            <a:r>
              <a:rPr lang="en-US" altLang="ko-KR" dirty="0"/>
              <a:t>, </a:t>
            </a:r>
            <a:r>
              <a:rPr lang="ko-KR" altLang="en-US" dirty="0"/>
              <a:t>실업자수</a:t>
            </a:r>
            <a:r>
              <a:rPr lang="en-US" altLang="ko-KR" dirty="0"/>
              <a:t>, </a:t>
            </a:r>
            <a:r>
              <a:rPr lang="ko-KR" altLang="en-US" dirty="0"/>
              <a:t>경제활동인구</a:t>
            </a:r>
            <a:r>
              <a:rPr lang="en-US" altLang="ko-KR" dirty="0"/>
              <a:t>…</a:t>
            </a:r>
            <a:r>
              <a:rPr lang="ko-KR" altLang="en-US" dirty="0"/>
              <a:t>뭐 </a:t>
            </a:r>
            <a:r>
              <a:rPr lang="ko-KR" altLang="en-US" dirty="0" err="1"/>
              <a:t>이런거</a:t>
            </a:r>
            <a:endParaRPr lang="en-US" altLang="ko-KR" dirty="0"/>
          </a:p>
          <a:p>
            <a:r>
              <a:rPr lang="ko-KR" altLang="en-US" dirty="0" err="1"/>
              <a:t>목적에따라</a:t>
            </a:r>
            <a:r>
              <a:rPr lang="ko-KR" altLang="en-US" dirty="0"/>
              <a:t> 조사항목을 결정해서 그 요건을 </a:t>
            </a:r>
            <a:r>
              <a:rPr lang="ko-KR" altLang="en-US" dirty="0" err="1"/>
              <a:t>갖춰가지고</a:t>
            </a:r>
            <a:r>
              <a:rPr lang="ko-KR" altLang="en-US" dirty="0"/>
              <a:t> 승인을 받고자 요건에 맞으면 승인번호를 가지고 통계를 작성되고</a:t>
            </a:r>
            <a:endParaRPr lang="en-US" altLang="ko-KR" dirty="0"/>
          </a:p>
          <a:p>
            <a:r>
              <a:rPr lang="ko-KR" altLang="en-US" dirty="0" err="1"/>
              <a:t>통계짝성결과를</a:t>
            </a:r>
            <a:r>
              <a:rPr lang="ko-KR" altLang="en-US" dirty="0"/>
              <a:t> 의무적으로 </a:t>
            </a:r>
            <a:r>
              <a:rPr lang="ko-KR" altLang="en-US" dirty="0" err="1"/>
              <a:t>주기에따라</a:t>
            </a:r>
            <a:r>
              <a:rPr lang="ko-KR" altLang="en-US" dirty="0"/>
              <a:t> 반드시 </a:t>
            </a:r>
            <a:r>
              <a:rPr lang="ko-KR" altLang="en-US" dirty="0" err="1"/>
              <a:t>공표로르</a:t>
            </a:r>
            <a:r>
              <a:rPr lang="ko-KR" altLang="en-US" dirty="0"/>
              <a:t> 하도록 되어있음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정부승인통계</a:t>
            </a:r>
            <a:r>
              <a:rPr lang="en-US" altLang="ko-KR" dirty="0"/>
              <a:t>-&gt;</a:t>
            </a:r>
            <a:r>
              <a:rPr lang="ko-KR" altLang="en-US" dirty="0" err="1"/>
              <a:t>결과공표하고</a:t>
            </a:r>
            <a:r>
              <a:rPr lang="ko-KR" altLang="en-US" dirty="0"/>
              <a:t> 그 통계에 정확성</a:t>
            </a:r>
            <a:r>
              <a:rPr lang="en-US" altLang="ko-KR" dirty="0"/>
              <a:t>/</a:t>
            </a:r>
            <a:r>
              <a:rPr lang="ko-KR" altLang="en-US" dirty="0"/>
              <a:t>대표성이 </a:t>
            </a:r>
            <a:r>
              <a:rPr lang="ko-KR" altLang="en-US" dirty="0" err="1"/>
              <a:t>어떤지</a:t>
            </a:r>
            <a:r>
              <a:rPr lang="ko-KR" altLang="en-US" dirty="0"/>
              <a:t> 함께 결과공표를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표본조사같은 경우는 오차</a:t>
            </a:r>
            <a:r>
              <a:rPr lang="en-US" altLang="ko-KR" dirty="0"/>
              <a:t>, </a:t>
            </a:r>
            <a:r>
              <a:rPr lang="ko-KR" altLang="en-US" dirty="0"/>
              <a:t>상대표준오차 </a:t>
            </a:r>
            <a:r>
              <a:rPr lang="ko-KR" altLang="en-US" dirty="0" err="1"/>
              <a:t>같은걸로</a:t>
            </a:r>
            <a:r>
              <a:rPr lang="en-US" altLang="ko-KR" dirty="0"/>
              <a:t>-&gt;</a:t>
            </a:r>
            <a:r>
              <a:rPr lang="ko-KR" altLang="en-US" dirty="0"/>
              <a:t>정부승인통계 표본조사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조사된 주요항목에 </a:t>
            </a:r>
            <a:r>
              <a:rPr lang="en-US" altLang="ko-KR" dirty="0"/>
              <a:t>CV</a:t>
            </a:r>
            <a:r>
              <a:rPr lang="ko-KR" altLang="en-US" dirty="0"/>
              <a:t>를 같이 공표하도록 되어있음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일부뽑아서</a:t>
            </a:r>
            <a:r>
              <a:rPr lang="ko-KR" altLang="en-US" dirty="0"/>
              <a:t> 조사결과를 발표 내지는 연구목적에 활용함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정부승인통계와 그 외 일반통계는 </a:t>
            </a:r>
            <a:r>
              <a:rPr lang="ko-KR" altLang="en-US" dirty="0" err="1"/>
              <a:t>그런식으로</a:t>
            </a:r>
            <a:r>
              <a:rPr lang="ko-KR" altLang="en-US" dirty="0"/>
              <a:t> </a:t>
            </a:r>
            <a:r>
              <a:rPr lang="ko-KR" altLang="en-US" dirty="0" err="1"/>
              <a:t>차이가있꼬</a:t>
            </a:r>
            <a:endParaRPr lang="en-US" altLang="ko-KR" dirty="0"/>
          </a:p>
          <a:p>
            <a:r>
              <a:rPr lang="ko-KR" altLang="en-US" dirty="0"/>
              <a:t>그 통계자체의 대표성</a:t>
            </a:r>
            <a:r>
              <a:rPr lang="en-US" altLang="ko-KR" dirty="0"/>
              <a:t>/</a:t>
            </a:r>
            <a:r>
              <a:rPr lang="ko-KR" altLang="en-US" dirty="0"/>
              <a:t>정확도를 </a:t>
            </a:r>
            <a:r>
              <a:rPr lang="ko-KR" altLang="en-US" dirty="0" err="1"/>
              <a:t>가늠할수없어서</a:t>
            </a:r>
            <a:r>
              <a:rPr lang="ko-KR" altLang="en-US" dirty="0"/>
              <a:t> 연구목적에 따라</a:t>
            </a:r>
            <a:r>
              <a:rPr lang="en-US" altLang="ko-KR" dirty="0"/>
              <a:t>, </a:t>
            </a:r>
            <a:r>
              <a:rPr lang="ko-KR" altLang="en-US" dirty="0"/>
              <a:t>연구자의 주관에 의해 </a:t>
            </a:r>
            <a:r>
              <a:rPr lang="ko-KR" altLang="en-US" dirty="0" err="1"/>
              <a:t>한거라서</a:t>
            </a:r>
            <a:endParaRPr lang="en-US" altLang="ko-KR" dirty="0"/>
          </a:p>
          <a:p>
            <a:r>
              <a:rPr lang="ko-KR" altLang="en-US" dirty="0" err="1"/>
              <a:t>승인통계라고</a:t>
            </a:r>
            <a:r>
              <a:rPr lang="ko-KR" altLang="en-US" dirty="0"/>
              <a:t> 할 수 없음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289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030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모집단과 표본도 중요하지만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자료의 축약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기초통계보면 기술통계의 부분도 상당히 중요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더불어서</a:t>
            </a:r>
            <a:r>
              <a:rPr lang="ko-KR" altLang="en-US" dirty="0"/>
              <a:t> 변동</a:t>
            </a:r>
            <a:endParaRPr lang="en-US" altLang="ko-KR" dirty="0"/>
          </a:p>
          <a:p>
            <a:r>
              <a:rPr lang="ko-KR" altLang="en-US" dirty="0"/>
              <a:t>변동부분은 </a:t>
            </a:r>
            <a:r>
              <a:rPr lang="ko-KR" altLang="en-US" dirty="0" err="1"/>
              <a:t>통계학쪽에선</a:t>
            </a:r>
            <a:r>
              <a:rPr lang="ko-KR" altLang="en-US" dirty="0"/>
              <a:t> 분산이라고 많이 얘기하죠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모집단과 표본 뿐만 아니라</a:t>
            </a:r>
            <a:endParaRPr lang="en-US" altLang="ko-KR" dirty="0"/>
          </a:p>
          <a:p>
            <a:r>
              <a:rPr lang="ko-KR" altLang="en-US" dirty="0"/>
              <a:t>자료의 축약과 변동도 매우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모집단에서 표본을 추출해서 표본조사를 하겠지</a:t>
            </a:r>
            <a:endParaRPr lang="en-US" altLang="ko-KR" dirty="0"/>
          </a:p>
          <a:p>
            <a:r>
              <a:rPr lang="ko-KR" altLang="en-US" dirty="0"/>
              <a:t>표본조사에서 나오는 통계량이 있겠지</a:t>
            </a:r>
            <a:r>
              <a:rPr lang="en-US" altLang="ko-KR" dirty="0"/>
              <a:t>? </a:t>
            </a:r>
            <a:r>
              <a:rPr lang="ko-KR" altLang="en-US" dirty="0"/>
              <a:t>그 통계량을 가지고 </a:t>
            </a:r>
            <a:r>
              <a:rPr lang="ko-KR" altLang="en-US" dirty="0" err="1"/>
              <a:t>모수</a:t>
            </a:r>
            <a:r>
              <a:rPr lang="en-US" altLang="ko-KR" dirty="0"/>
              <a:t>(</a:t>
            </a:r>
            <a:r>
              <a:rPr lang="ko-KR" altLang="en-US" dirty="0"/>
              <a:t>모집단의 </a:t>
            </a:r>
            <a:r>
              <a:rPr lang="ko-KR" altLang="en-US" dirty="0" err="1"/>
              <a:t>특성치</a:t>
            </a:r>
            <a:r>
              <a:rPr lang="en-US" altLang="ko-KR" dirty="0"/>
              <a:t>)</a:t>
            </a:r>
            <a:r>
              <a:rPr lang="ko-KR" altLang="en-US" dirty="0"/>
              <a:t>를 추정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통계분야에서 모집단과 표본이 매우 중요하다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38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Census</a:t>
            </a:r>
            <a:r>
              <a:rPr lang="ko-KR" altLang="en-US" dirty="0"/>
              <a:t>의 기원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r>
              <a:rPr lang="ko-KR" altLang="en-US" dirty="0"/>
              <a:t>인구조사를 통해 군사</a:t>
            </a:r>
            <a:r>
              <a:rPr lang="en-US" altLang="ko-KR" dirty="0"/>
              <a:t>/</a:t>
            </a:r>
            <a:r>
              <a:rPr lang="ko-KR" altLang="en-US" dirty="0"/>
              <a:t>징집의 목적</a:t>
            </a:r>
            <a:r>
              <a:rPr lang="en-US" altLang="ko-KR" dirty="0"/>
              <a:t>, </a:t>
            </a:r>
            <a:r>
              <a:rPr lang="ko-KR" altLang="en-US" dirty="0"/>
              <a:t>세금을 </a:t>
            </a:r>
            <a:r>
              <a:rPr lang="ko-KR" altLang="en-US" dirty="0" err="1"/>
              <a:t>얻고자할때</a:t>
            </a:r>
            <a:r>
              <a:rPr lang="ko-KR" altLang="en-US" dirty="0"/>
              <a:t> 전수조사를 </a:t>
            </a:r>
            <a:r>
              <a:rPr lang="ko-KR" altLang="en-US" dirty="0" err="1"/>
              <a:t>했었음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표본조사의 기원</a:t>
            </a:r>
            <a:r>
              <a:rPr lang="en-US" altLang="ko-KR" dirty="0"/>
              <a:t>*</a:t>
            </a:r>
          </a:p>
          <a:p>
            <a:r>
              <a:rPr lang="ko-KR" altLang="en-US" dirty="0" err="1"/>
              <a:t>카이어라는</a:t>
            </a:r>
            <a:r>
              <a:rPr lang="ko-KR" altLang="en-US" dirty="0"/>
              <a:t> 사람이 최초로 했다고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모집단을 잘 대표할 수 있도록 </a:t>
            </a:r>
            <a:r>
              <a:rPr lang="ko-KR" altLang="en-US" dirty="0" err="1"/>
              <a:t>표본조사해야하는데</a:t>
            </a:r>
            <a:r>
              <a:rPr lang="en-US" altLang="ko-KR" dirty="0"/>
              <a:t>, </a:t>
            </a:r>
            <a:r>
              <a:rPr lang="ko-KR" altLang="en-US" dirty="0"/>
              <a:t>표본조사의 특성은 조사비용을 절감할 수 있고</a:t>
            </a:r>
            <a:r>
              <a:rPr lang="en-US" altLang="ko-KR" dirty="0"/>
              <a:t>, </a:t>
            </a:r>
            <a:r>
              <a:rPr lang="ko-KR" altLang="en-US" dirty="0"/>
              <a:t>일부를 뽑아서 조사하니까 신속한 분석이나 공표가 가능하다</a:t>
            </a:r>
            <a:r>
              <a:rPr lang="en-US" altLang="ko-KR" dirty="0"/>
              <a:t>(</a:t>
            </a:r>
            <a:r>
              <a:rPr lang="ko-KR" altLang="en-US" dirty="0"/>
              <a:t>신속성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더불어서</a:t>
            </a:r>
            <a:r>
              <a:rPr lang="ko-KR" altLang="en-US" dirty="0"/>
              <a:t> 전문성이라는 것이 있는데</a:t>
            </a:r>
            <a:r>
              <a:rPr lang="en-US" altLang="ko-KR" dirty="0"/>
              <a:t>, </a:t>
            </a:r>
            <a:r>
              <a:rPr lang="ko-KR" altLang="en-US" dirty="0"/>
              <a:t>심층적으로 내가 </a:t>
            </a:r>
            <a:r>
              <a:rPr lang="ko-KR" altLang="en-US" dirty="0" err="1"/>
              <a:t>얻고자하는</a:t>
            </a:r>
            <a:r>
              <a:rPr lang="ko-KR" altLang="en-US" dirty="0"/>
              <a:t> 관심분야를 심층적으로 자세하고 정확하게 알 수 있는게 표본조사임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표본뽑기전에</a:t>
            </a:r>
            <a:r>
              <a:rPr lang="ko-KR" altLang="en-US" dirty="0"/>
              <a:t> 모집단을 어떻게 </a:t>
            </a:r>
            <a:r>
              <a:rPr lang="ko-KR" altLang="en-US" dirty="0" err="1"/>
              <a:t>쓸거고</a:t>
            </a:r>
            <a:r>
              <a:rPr lang="ko-KR" altLang="en-US" dirty="0"/>
              <a:t> </a:t>
            </a:r>
            <a:r>
              <a:rPr lang="ko-KR" altLang="en-US" dirty="0" err="1"/>
              <a:t>추출틀</a:t>
            </a:r>
            <a:r>
              <a:rPr lang="ko-KR" altLang="en-US" dirty="0"/>
              <a:t> 어떻게 </a:t>
            </a:r>
            <a:r>
              <a:rPr lang="ko-KR" altLang="en-US" dirty="0" err="1"/>
              <a:t>할거고</a:t>
            </a:r>
            <a:r>
              <a:rPr lang="ko-KR" altLang="en-US" dirty="0"/>
              <a:t> 모집단의 형태에 따라 맞춰서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표본을 뽑으면 현장조사를 얼마나 잘 해주나</a:t>
            </a:r>
            <a:r>
              <a:rPr lang="en-US" altLang="ko-KR" dirty="0"/>
              <a:t>, </a:t>
            </a:r>
            <a:r>
              <a:rPr lang="ko-KR" altLang="en-US" dirty="0"/>
              <a:t>현장조사가 아무리 과학적인 방법으로 잘 뽑아도</a:t>
            </a:r>
            <a:endParaRPr lang="en-US" altLang="ko-KR" dirty="0"/>
          </a:p>
          <a:p>
            <a:r>
              <a:rPr lang="ko-KR" altLang="en-US" dirty="0"/>
              <a:t>현장조사가 엉터리면 의미가 없음</a:t>
            </a:r>
            <a:r>
              <a:rPr lang="en-US" altLang="ko-KR" dirty="0"/>
              <a:t>*</a:t>
            </a:r>
          </a:p>
          <a:p>
            <a:r>
              <a:rPr lang="ko-KR" altLang="en-US" dirty="0"/>
              <a:t>무응답이 최소여야하고</a:t>
            </a:r>
            <a:r>
              <a:rPr lang="en-US" altLang="ko-KR" dirty="0"/>
              <a:t>*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DADAD-4686-4D10-B98A-27968BBDBAE8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1491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</a:t>
            </a:r>
            <a:r>
              <a:rPr lang="ko-KR" altLang="en-US" dirty="0" err="1"/>
              <a:t>스일을</a:t>
            </a:r>
            <a:r>
              <a:rPr lang="ko-KR" altLang="en-US" dirty="0"/>
              <a:t>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C129997-5609-4AEE-82D6-2094FEDED621}" type="datetimeFigureOut">
              <a:rPr lang="en-US" smtClean="0"/>
              <a:pPr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812E97-B117-4415-9DA0-8BD9F3BF59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최종 최종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_x126010496" descr="EMB00002d14be9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6381328"/>
            <a:ext cx="1239838" cy="3429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038600" cy="2338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3492500" y="65246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B0331-1712-4FD8-B10A-1517E788E3B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4038600" cy="2338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038600" cy="2338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7200" y="3786188"/>
            <a:ext cx="4038600" cy="2339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8200" y="3786188"/>
            <a:ext cx="4038600" cy="2339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934A3A4-F19C-45A8-9226-8D36D4DC493C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7" name="Picture 12" descr="PPT_bsub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_x126010496" descr="EMB00002d14be9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79512" y="6381328"/>
            <a:ext cx="1239838" cy="342900"/>
          </a:xfrm>
          <a:prstGeom prst="rect">
            <a:avLst/>
          </a:prstGeom>
          <a:noFill/>
        </p:spPr>
      </p:pic>
      <p:sp>
        <p:nvSpPr>
          <p:cNvPr id="10" name="슬라이드 번호 개체 틀 8"/>
          <p:cNvSpPr txBox="1">
            <a:spLocks/>
          </p:cNvSpPr>
          <p:nvPr/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34A3A4-F19C-45A8-9226-8D36D4DC493C}" type="slidenum">
              <a:rPr kumimoji="1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굴림" pitchFamily="50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  <p:sldLayoutId id="2147483771" r:id="rId3"/>
    <p:sldLayoutId id="2147483772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28.w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0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16.bin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41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4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45.png"/><Relationship Id="rId7" Type="http://schemas.openxmlformats.org/officeDocument/2006/relationships/image" Target="../media/image47.wmf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8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1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3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6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74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71.wmf"/><Relationship Id="rId1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3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72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6.png"/><Relationship Id="rId5" Type="http://schemas.openxmlformats.org/officeDocument/2006/relationships/image" Target="../media/image75.wmf"/><Relationship Id="rId4" Type="http://schemas.openxmlformats.org/officeDocument/2006/relationships/oleObject" Target="../embeddings/oleObject3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90.wmf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87.w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89.wmf"/><Relationship Id="rId20" Type="http://schemas.openxmlformats.org/officeDocument/2006/relationships/image" Target="../media/image91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86.w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83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88.wmf"/><Relationship Id="rId22" Type="http://schemas.openxmlformats.org/officeDocument/2006/relationships/image" Target="../media/image92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user\Desktop\%5bCut%5dver_0825.wmv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69.w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2138" y="2780928"/>
            <a:ext cx="2663825" cy="2335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5" name="Rectangle 41"/>
          <p:cNvSpPr>
            <a:spLocks noChangeArrowheads="1"/>
          </p:cNvSpPr>
          <p:nvPr/>
        </p:nvSpPr>
        <p:spPr bwMode="auto">
          <a:xfrm>
            <a:off x="0" y="1690747"/>
            <a:ext cx="9144000" cy="442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  <a:defRPr/>
            </a:pPr>
            <a:r>
              <a:rPr lang="ko-KR" altLang="en-US" sz="4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국가통계조사 표본설계</a:t>
            </a:r>
          </a:p>
        </p:txBody>
      </p:sp>
      <p:sp>
        <p:nvSpPr>
          <p:cNvPr id="4" name="Rectangle 41"/>
          <p:cNvSpPr>
            <a:spLocks noChangeArrowheads="1"/>
          </p:cNvSpPr>
          <p:nvPr/>
        </p:nvSpPr>
        <p:spPr bwMode="auto">
          <a:xfrm>
            <a:off x="0" y="5877272"/>
            <a:ext cx="9144000" cy="375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  <a:defRPr/>
            </a:pPr>
            <a:r>
              <a:rPr lang="ko-KR" altLang="en-US" sz="3200" dirty="0">
                <a:solidFill>
                  <a:srgbClr val="000066"/>
                </a:solidFill>
                <a:effectLst/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sz="3200" i="1" dirty="0">
                <a:solidFill>
                  <a:srgbClr val="000066"/>
                </a:solidFill>
                <a:effectLst/>
                <a:latin typeface="Bodoni MT Black" pitchFamily="18" charset="0"/>
                <a:ea typeface="HY견고딕" pitchFamily="18" charset="-127"/>
              </a:rPr>
              <a:t>Statistics Korea</a:t>
            </a:r>
            <a:endParaRPr lang="ko-KR" altLang="en-US" sz="2000" i="1" dirty="0">
              <a:solidFill>
                <a:srgbClr val="000066"/>
              </a:solidFill>
              <a:effectLst/>
              <a:latin typeface="Bodoni MT Black" pitchFamily="18" charset="0"/>
              <a:ea typeface="HY견고딕" pitchFamily="18" charset="-127"/>
            </a:endParaRPr>
          </a:p>
        </p:txBody>
      </p:sp>
      <p:sp>
        <p:nvSpPr>
          <p:cNvPr id="6" name="Rectangle 41"/>
          <p:cNvSpPr>
            <a:spLocks noChangeArrowheads="1"/>
          </p:cNvSpPr>
          <p:nvPr/>
        </p:nvSpPr>
        <p:spPr bwMode="auto">
          <a:xfrm>
            <a:off x="179512" y="188640"/>
            <a:ext cx="1800200" cy="59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  <a:defRPr/>
            </a:pP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HY견고딕" pitchFamily="18" charset="-127"/>
              </a:rPr>
              <a:t>                                                                                                충남대학교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HY견고딕" pitchFamily="18" charset="-127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  <a:defRPr/>
            </a:pP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HY견고딕" pitchFamily="18" charset="-127"/>
              </a:rPr>
              <a:t>2018.5.28.(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HY견고딕" pitchFamily="18" charset="-127"/>
              </a:rPr>
              <a:t>월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HY견고딕" pitchFamily="18" charset="-127"/>
              </a:rPr>
              <a:t>)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ile0001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923" y="1916832"/>
            <a:ext cx="8137525" cy="4518025"/>
          </a:xfrm>
          <a:prstGeom prst="rect">
            <a:avLst/>
          </a:prstGeom>
          <a:noFill/>
        </p:spPr>
      </p:pic>
      <p:sp>
        <p:nvSpPr>
          <p:cNvPr id="8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179388" y="1052513"/>
            <a:ext cx="8616950" cy="504825"/>
            <a:chOff x="186" y="373"/>
            <a:chExt cx="5428" cy="318"/>
          </a:xfrm>
        </p:grpSpPr>
        <p:grpSp>
          <p:nvGrpSpPr>
            <p:cNvPr id="10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         표본이란 모집단의 축소판</a:t>
                </a:r>
              </a:p>
            </p:txBody>
          </p:sp>
          <p:pic>
            <p:nvPicPr>
              <p:cNvPr id="13" name="Picture 5" descr="1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 dirty="0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 dirty="0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530600" y="1491296"/>
            <a:ext cx="7419975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04448" y="301304"/>
            <a:ext cx="6840760" cy="380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79388" y="1052513"/>
            <a:ext cx="8616950" cy="504825"/>
            <a:chOff x="186" y="373"/>
            <a:chExt cx="5428" cy="31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         자료의 축약 </a:t>
                </a:r>
                <a:r>
                  <a:rPr lang="en-US" altLang="ko-KR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: </a:t>
                </a:r>
                <a:r>
                  <a:rPr lang="ko-KR" altLang="en-US" sz="2000" b="1" dirty="0" err="1">
                    <a:effectLst/>
                    <a:latin typeface="HY헤드라인M" pitchFamily="18" charset="-127"/>
                    <a:ea typeface="HY헤드라인M" pitchFamily="18" charset="-127"/>
                  </a:rPr>
                  <a:t>대표값</a:t>
                </a:r>
                <a:r>
                  <a:rPr lang="en-US" altLang="ko-KR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(</a:t>
                </a:r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평균</a:t>
                </a:r>
                <a:r>
                  <a:rPr lang="en-US" altLang="ko-KR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, </a:t>
                </a:r>
                <a:r>
                  <a:rPr lang="ko-KR" altLang="en-US" sz="2000" b="1" dirty="0" err="1">
                    <a:effectLst/>
                    <a:latin typeface="HY헤드라인M" pitchFamily="18" charset="-127"/>
                    <a:ea typeface="HY헤드라인M" pitchFamily="18" charset="-127"/>
                  </a:rPr>
                  <a:t>최빈값</a:t>
                </a:r>
                <a:r>
                  <a:rPr lang="en-US" altLang="ko-KR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, </a:t>
                </a:r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최소값 </a:t>
                </a:r>
                <a:r>
                  <a:rPr lang="en-US" altLang="ko-KR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…)</a:t>
                </a:r>
                <a:endParaRPr lang="ko-KR" altLang="en-US" sz="2000" b="1" dirty="0">
                  <a:effectLst/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pic>
            <p:nvPicPr>
              <p:cNvPr id="13" name="Picture 5" descr="1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pic>
        <p:nvPicPr>
          <p:cNvPr id="10" name="Picture 9" descr="UNI00000e34be3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1685751"/>
            <a:ext cx="6048375" cy="3082925"/>
          </a:xfrm>
          <a:prstGeom prst="rect">
            <a:avLst/>
          </a:prstGeom>
          <a:noFill/>
        </p:spPr>
      </p:pic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23528" y="5161722"/>
            <a:ext cx="8675687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 latinLnBrk="1"/>
            <a:r>
              <a:rPr kumimoji="1" lang="ko-KR" altLang="en-US" sz="20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말콤</a:t>
            </a:r>
            <a:r>
              <a:rPr kumimoji="1" lang="ko-KR" altLang="en-US" sz="20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20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브래드웰</a:t>
            </a:r>
            <a:r>
              <a:rPr kumimoji="1" lang="ko-KR" altLang="en-US" sz="20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20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outlier)</a:t>
            </a:r>
            <a:r>
              <a:rPr kumimoji="1" lang="ko-KR" altLang="en-US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“성공의 기회를 발견한 사람들”</a:t>
            </a:r>
            <a:r>
              <a:rPr kumimoji="1" lang="en-US" altLang="ko-KR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『1</a:t>
            </a:r>
            <a:r>
              <a:rPr kumimoji="1" lang="ko-KR" altLang="en-US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만시간의 법칙</a:t>
            </a:r>
            <a:r>
              <a:rPr kumimoji="1" lang="en-US" altLang="ko-KR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』</a:t>
            </a:r>
          </a:p>
          <a:p>
            <a:pPr algn="just" latinLnBrk="1">
              <a:lnSpc>
                <a:spcPct val="10000"/>
              </a:lnSpc>
            </a:pPr>
            <a:endParaRPr kumimoji="1" lang="en-US" altLang="ko-KR" sz="2000" dirty="0">
              <a:solidFill>
                <a:srgbClr val="0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just" latinLnBrk="1"/>
            <a:r>
              <a:rPr kumimoji="1" lang="ko-KR" altLang="en-US" sz="20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자심 </a:t>
            </a:r>
            <a:r>
              <a:rPr kumimoji="1" lang="ko-KR" altLang="en-US" sz="20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니콜라스</a:t>
            </a:r>
            <a:r>
              <a:rPr kumimoji="1" lang="ko-KR" altLang="en-US" sz="20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0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탈레브</a:t>
            </a:r>
            <a:r>
              <a:rPr kumimoji="1" lang="ko-KR" altLang="en-US" sz="20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0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(black swan) </a:t>
            </a:r>
            <a:r>
              <a:rPr kumimoji="1" lang="en-US" altLang="ko-KR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“</a:t>
            </a:r>
            <a:r>
              <a:rPr kumimoji="1" lang="ko-KR" altLang="en-US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세상은 우연 투성이여서 본질적</a:t>
            </a:r>
            <a:endParaRPr kumimoji="1" lang="en-US" altLang="ko-KR" sz="2000" dirty="0">
              <a:solidFill>
                <a:srgbClr val="0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just" latinLnBrk="1"/>
            <a:r>
              <a:rPr kumimoji="1" lang="ko-KR" altLang="en-US" sz="2000" dirty="0" err="1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으로</a:t>
            </a:r>
            <a:r>
              <a:rPr kumimoji="1" lang="ko-KR" altLang="en-US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예측이 불가능하다” </a:t>
            </a:r>
          </a:p>
          <a:p>
            <a:pPr algn="just" latinLnBrk="1"/>
            <a:r>
              <a:rPr lang="ko-KR" altLang="en-US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평</a:t>
            </a:r>
            <a:r>
              <a:rPr kumimoji="1" lang="ko-KR" altLang="en-US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균값은 거대한 지적 사기</a:t>
            </a:r>
            <a:r>
              <a:rPr kumimoji="1" lang="en-US" altLang="ko-KR" sz="2000" dirty="0">
                <a:solidFill>
                  <a:srgbClr val="0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(Great intellectual fraud)</a:t>
            </a:r>
            <a:r>
              <a:rPr kumimoji="1" lang="en-US" altLang="ko-KR" sz="2400" dirty="0">
                <a:solidFill>
                  <a:schemeClr val="bg1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File0004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59" y="1616546"/>
            <a:ext cx="6408737" cy="4476750"/>
          </a:xfrm>
          <a:prstGeom prst="rect">
            <a:avLst/>
          </a:prstGeom>
          <a:noFill/>
        </p:spPr>
      </p:pic>
      <p:sp>
        <p:nvSpPr>
          <p:cNvPr id="10" name="Text Box 46"/>
          <p:cNvSpPr txBox="1">
            <a:spLocks noChangeArrowheads="1"/>
          </p:cNvSpPr>
          <p:nvPr/>
        </p:nvSpPr>
        <p:spPr bwMode="auto">
          <a:xfrm>
            <a:off x="0" y="332656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1" name="Group 2"/>
          <p:cNvGrpSpPr>
            <a:grpSpLocks/>
          </p:cNvGrpSpPr>
          <p:nvPr/>
        </p:nvGrpSpPr>
        <p:grpSpPr bwMode="auto">
          <a:xfrm>
            <a:off x="179388" y="1052513"/>
            <a:ext cx="8616950" cy="504825"/>
            <a:chOff x="186" y="373"/>
            <a:chExt cx="5428" cy="318"/>
          </a:xfrm>
        </p:grpSpPr>
        <p:grpSp>
          <p:nvGrpSpPr>
            <p:cNvPr id="12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14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         변동성</a:t>
                </a:r>
              </a:p>
            </p:txBody>
          </p:sp>
          <p:pic>
            <p:nvPicPr>
              <p:cNvPr id="15" name="Picture 5" descr="1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50825" y="1606550"/>
            <a:ext cx="4176713" cy="1927225"/>
          </a:xfrm>
          <a:prstGeom prst="rect">
            <a:avLst/>
          </a:prstGeom>
          <a:solidFill>
            <a:srgbClr val="FFFF00">
              <a:alpha val="38039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조사설계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(Survey design)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목표모집단</a:t>
            </a:r>
            <a:r>
              <a:rPr kumimoji="0" lang="en-US" altLang="ko-KR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(Target population)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kumimoji="0" lang="ko-KR" altLang="en-US" sz="1600" dirty="0">
                <a:effectLst/>
              </a:rPr>
              <a:t>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조사표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(Questionnaire)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→ </a:t>
            </a:r>
            <a:r>
              <a:rPr kumimoji="0" lang="ko-KR" altLang="en-US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표본설계</a:t>
            </a:r>
            <a:r>
              <a:rPr kumimoji="0" lang="en-US" altLang="ko-KR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(Sampling design)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→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추정량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(Estimators)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437" name="Rectangle 3"/>
          <p:cNvSpPr>
            <a:spLocks noChangeArrowheads="1"/>
          </p:cNvSpPr>
          <p:nvPr/>
        </p:nvSpPr>
        <p:spPr bwMode="auto">
          <a:xfrm>
            <a:off x="250825" y="3767138"/>
            <a:ext cx="4465638" cy="124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현장조사</a:t>
            </a:r>
            <a:r>
              <a:rPr kumimoji="0" lang="en-US" altLang="ko-KR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(Field work)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>
                <a:effectLst/>
              </a:rPr>
              <a:t>   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수집방법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(Mode of data collection)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kumimoji="0" lang="ko-KR" altLang="en-US" sz="1600">
                <a:effectLst/>
              </a:rPr>
              <a:t>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조사 품질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자료내검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(Editing)</a:t>
            </a:r>
            <a:endParaRPr kumimoji="0" lang="ko-KR" altLang="en-US" sz="160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438" name="Rectangle 3"/>
          <p:cNvSpPr>
            <a:spLocks noChangeArrowheads="1"/>
          </p:cNvSpPr>
          <p:nvPr/>
        </p:nvSpPr>
        <p:spPr bwMode="auto">
          <a:xfrm>
            <a:off x="250825" y="5135563"/>
            <a:ext cx="4465638" cy="124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조사무응답</a:t>
            </a:r>
            <a:r>
              <a:rPr kumimoji="0" lang="en-US" altLang="ko-KR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(Nonresponse problem)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>
                <a:effectLst/>
              </a:rPr>
              <a:t>   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무응답 효과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(Effect of nonresponse)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kumimoji="0" lang="ko-KR" altLang="en-US" sz="1600">
                <a:effectLst/>
              </a:rPr>
              <a:t>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가중조정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(Adjustment weighting)</a:t>
            </a:r>
            <a:endParaRPr kumimoji="0" lang="ko-KR" altLang="en-US" sz="160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439" name="Rectangle 3"/>
          <p:cNvSpPr>
            <a:spLocks noChangeArrowheads="1"/>
          </p:cNvSpPr>
          <p:nvPr/>
        </p:nvSpPr>
        <p:spPr bwMode="auto">
          <a:xfrm>
            <a:off x="4500563" y="1700213"/>
            <a:ext cx="44656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자료분석</a:t>
            </a:r>
            <a:r>
              <a:rPr kumimoji="0" lang="en-US" altLang="ko-KR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(Analysis)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>
                <a:effectLst/>
              </a:rPr>
              <a:t>   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통계표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(Tabulation)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kumimoji="0" lang="ko-KR" altLang="en-US" sz="1600">
                <a:effectLst/>
              </a:rPr>
              <a:t>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조사자료 분석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(Analysis of survey data)</a:t>
            </a:r>
            <a:endParaRPr kumimoji="0" lang="ko-KR" altLang="en-US" sz="160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440" name="Rectangle 3"/>
          <p:cNvSpPr>
            <a:spLocks noChangeArrowheads="1"/>
          </p:cNvSpPr>
          <p:nvPr/>
        </p:nvSpPr>
        <p:spPr bwMode="auto">
          <a:xfrm>
            <a:off x="4427538" y="3046413"/>
            <a:ext cx="44656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자료공표</a:t>
            </a:r>
            <a:r>
              <a:rPr kumimoji="0" lang="en-US" altLang="ko-KR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(Dissemination)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>
                <a:effectLst/>
              </a:rPr>
              <a:t>   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공표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(Publication),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도표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(Graph)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kumimoji="0" lang="ko-KR" altLang="en-US" sz="1600">
                <a:effectLst/>
              </a:rPr>
              <a:t>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비밀보호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(Disclosure control)</a:t>
            </a:r>
            <a:endParaRPr kumimoji="0" lang="ko-KR" altLang="en-US" sz="160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8441" name="Group 2"/>
          <p:cNvGrpSpPr>
            <a:grpSpLocks/>
          </p:cNvGrpSpPr>
          <p:nvPr/>
        </p:nvGrpSpPr>
        <p:grpSpPr bwMode="auto">
          <a:xfrm>
            <a:off x="179388" y="1052513"/>
            <a:ext cx="8616950" cy="504825"/>
            <a:chOff x="186" y="373"/>
            <a:chExt cx="5428" cy="318"/>
          </a:xfrm>
        </p:grpSpPr>
        <p:grpSp>
          <p:nvGrpSpPr>
            <p:cNvPr id="18442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18444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         표본조사 과정</a:t>
                </a:r>
              </a:p>
            </p:txBody>
          </p:sp>
          <p:pic>
            <p:nvPicPr>
              <p:cNvPr id="18445" name="Picture 5" descr="1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8443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323528" y="1223169"/>
            <a:ext cx="8210550" cy="412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목표모집단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(Target Population)</a:t>
            </a:r>
            <a:endParaRPr kumimoji="0" lang="en-US" altLang="ko-KR" sz="1600" dirty="0">
              <a:effectLst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</a:rPr>
              <a:t> </a:t>
            </a:r>
            <a:r>
              <a:rPr kumimoji="0" lang="ko-KR" altLang="en-US" sz="1600" dirty="0">
                <a:effectLst/>
              </a:rPr>
              <a:t>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(Formal)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관심대상이 되는 모든 단위들의 집합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관심대상 여부를 명확하게 구분할 수 있도록 정의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조사시점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거주 지역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성별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연령기준 등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사교육비 조사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-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세종시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포함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?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조사기준 시점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?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대안학교 포함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?</a:t>
            </a:r>
          </a:p>
          <a:p>
            <a:pPr marL="342900" indent="-342900" algn="l"/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조사모집단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 Survey Population)</a:t>
            </a:r>
            <a:endParaRPr kumimoji="0" lang="en-US" altLang="ko-KR" dirty="0">
              <a:effectLst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(Practical)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표본추출 대상 기본 단위들의 집합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표본추출틀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(sampling frame)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을 통해 추출될 수 있는 기본단위 집합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전화여론조사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전화번호부 명부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468313" y="1196975"/>
            <a:ext cx="8208962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모수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(parameter)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kumimoji="0" lang="ko-KR" altLang="en-US" sz="1600" dirty="0">
                <a:effectLst/>
              </a:rPr>
              <a:t>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추정대상 모집단을 특정 짓는 값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→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연속형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변수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(Continuous variable)</a:t>
            </a: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2781300"/>
            <a:ext cx="540067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algn="l" defTabSz="835025" eaLnBrk="0" latinLnBrk="0" hangingPunct="0"/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468313" y="1196975"/>
            <a:ext cx="8208962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모수</a:t>
            </a:r>
            <a:r>
              <a:rPr kumimoji="0" lang="en-US" altLang="ko-KR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(parameter)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endParaRPr kumimoji="0" lang="en-US" altLang="ko-KR" u="sng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지시형 변수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(Indicator variable)</a:t>
            </a: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2997200"/>
            <a:ext cx="5257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>
            <a:off x="468313" y="1341438"/>
            <a:ext cx="8208962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기호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(Notation)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>
                <a:effectLst/>
              </a:rPr>
              <a:t>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목표모집단은 유한집단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N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은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알려진 수로 가정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31" name="Rectangle 3"/>
          <p:cNvSpPr>
            <a:spLocks noChangeArrowheads="1"/>
          </p:cNvSpPr>
          <p:nvPr/>
        </p:nvSpPr>
        <p:spPr bwMode="auto">
          <a:xfrm>
            <a:off x="468313" y="2852738"/>
            <a:ext cx="8208962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분석변수</a:t>
            </a:r>
            <a:r>
              <a:rPr kumimoji="0" lang="en-US" altLang="ko-KR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(Target variable) Y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>
                <a:effectLst/>
              </a:rPr>
              <a:t> 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조사에서 분석하고자 하는 주요 항목</a:t>
            </a: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>
                <a:effectLst/>
              </a:rPr>
              <a:t>  → </a:t>
            </a:r>
            <a:endParaRPr kumimoji="0" lang="en-US" altLang="ko-KR" sz="1600">
              <a:effectLst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인터넷 조사에서 인터넷 사용여부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주당 인터넷 사용시간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042988" y="3716338"/>
          <a:ext cx="1512887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수식" r:id="rId3" imgW="977760" imgH="330120" progId="Equation.3">
                  <p:embed/>
                </p:oleObj>
              </mc:Choice>
              <mc:Fallback>
                <p:oleObj name="수식" r:id="rId3" imgW="977760" imgH="3301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716338"/>
                        <a:ext cx="1512887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Rectangle 3"/>
          <p:cNvSpPr>
            <a:spLocks noChangeArrowheads="1"/>
          </p:cNvSpPr>
          <p:nvPr/>
        </p:nvSpPr>
        <p:spPr bwMode="auto">
          <a:xfrm>
            <a:off x="468313" y="4652963"/>
            <a:ext cx="8208962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보조변수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(Auxiliary variable) X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>
                <a:effectLst/>
              </a:rPr>
              <a:t>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분석변수를 설명하기 위한  변수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→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추정량을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개선하는데 도움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인터넷 조사에서 성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연령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교육수준</a:t>
            </a:r>
          </a:p>
        </p:txBody>
      </p:sp>
      <p:graphicFrame>
        <p:nvGraphicFramePr>
          <p:cNvPr id="1027" name="Object 4"/>
          <p:cNvGraphicFramePr>
            <a:graphicFrameLocks noChangeAspect="1"/>
          </p:cNvGraphicFramePr>
          <p:nvPr/>
        </p:nvGraphicFramePr>
        <p:xfrm>
          <a:off x="3203575" y="1844675"/>
          <a:ext cx="1458913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수식" r:id="rId5" imgW="1028520" imgH="203040" progId="Equation.3">
                  <p:embed/>
                </p:oleObj>
              </mc:Choice>
              <mc:Fallback>
                <p:oleObj name="수식" r:id="rId5" imgW="102852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844675"/>
                        <a:ext cx="1458913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468313" y="1196975"/>
            <a:ext cx="8208962" cy="543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변수 유형</a:t>
            </a:r>
            <a:r>
              <a:rPr kumimoji="0" lang="en-US" altLang="ko-KR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(Type of variables)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u="sng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>
                <a:effectLst/>
              </a:rPr>
              <a:t> →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 범주형 변수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(Categorical variable),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질적변수</a:t>
            </a: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모집단을 여러 범주로 구분</a:t>
            </a: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수치에 대한 계산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합계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평균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이 무의미</a:t>
            </a: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예 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성별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혼인상태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종교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지역</a:t>
            </a: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/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>
                <a:effectLst/>
              </a:rPr>
              <a:t> →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연속형 변수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(Continuous variable),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양적변수</a:t>
            </a: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계산이 가능한 양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(amount),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기간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(duration),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값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(value)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합계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평균 등 계산이 가능</a:t>
            </a: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: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연령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소득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길이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등</a:t>
            </a: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/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→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지시형 변수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(Indicator variable)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  ·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특별한 특성의 유무를 측정</a:t>
            </a:r>
            <a:endParaRPr kumimoji="0" lang="en-US" altLang="ko-KR" sz="160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  · 0(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없음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), 1(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있음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     ·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예 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고용여부</a:t>
            </a:r>
            <a:r>
              <a:rPr kumimoji="0" lang="en-US" altLang="ko-KR" sz="160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>
                <a:effectLst/>
                <a:latin typeface="HY헤드라인M" pitchFamily="18" charset="-127"/>
                <a:ea typeface="HY헤드라인M" pitchFamily="18" charset="-127"/>
              </a:rPr>
              <a:t>인터넷 사용여부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468313" y="1196975"/>
            <a:ext cx="8208962" cy="272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표본추출틀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(Sampling Frame)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조사모집단 중 표본추출이 가능하도록 모든 단위를 포함한 리스트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리스트를 이용하여 표본추출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(List frame)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우편주소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주민번호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전화번호부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RDD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리스트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지역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(Area frame) 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조사대상을 포함하는 영역을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표본추출틀로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구축하여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영역을 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표본으로 추출하는 방법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총조사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조사구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행정명부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학교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병원 등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683568" y="4051449"/>
            <a:ext cx="4392613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표본추출틀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(Sampling Frame)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문제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과소포함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(Under coverage)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과대포함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(Over coverage)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중복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(Duplication)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노후화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(Out of date)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525" y="3366864"/>
            <a:ext cx="32099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10" descr="PPT_bcont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971550" y="692150"/>
            <a:ext cx="5616575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40000"/>
              </a:lnSpc>
              <a:spcBef>
                <a:spcPct val="50000"/>
              </a:spcBef>
              <a:defRPr/>
            </a:pPr>
            <a:r>
              <a:rPr lang="ko-KR" altLang="en-US" sz="3000" dirty="0"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</a:rPr>
              <a:t>목 차</a:t>
            </a:r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auto">
          <a:xfrm>
            <a:off x="1471613" y="2133600"/>
            <a:ext cx="6845300" cy="331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algn="l" eaLnBrk="0" latinLnBrk="0" hangingPunct="0">
              <a:lnSpc>
                <a:spcPct val="250000"/>
              </a:lnSpc>
              <a:buFontTx/>
              <a:buAutoNum type="romanUcPeriod"/>
              <a:defRPr/>
            </a:pPr>
            <a:r>
              <a:rPr kumimoji="0" lang="en-US" altLang="ko-KR" sz="22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  </a:t>
            </a:r>
            <a:r>
              <a:rPr kumimoji="0" lang="ko-KR" altLang="en-US" sz="22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표본실무 개념</a:t>
            </a:r>
          </a:p>
          <a:p>
            <a:pPr marL="457200" indent="-457200" algn="l" eaLnBrk="0" latinLnBrk="0" hangingPunct="0">
              <a:lnSpc>
                <a:spcPct val="250000"/>
              </a:lnSpc>
              <a:buFontTx/>
              <a:buAutoNum type="romanUcPeriod" startAt="2"/>
              <a:defRPr/>
            </a:pPr>
            <a:r>
              <a:rPr kumimoji="0" lang="ko-KR" altLang="en-US" sz="22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  표본설계</a:t>
            </a:r>
            <a:endParaRPr kumimoji="0" lang="ko-KR" altLang="en-US" sz="8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marL="457200" indent="-457200" algn="l" eaLnBrk="0" latinLnBrk="0" hangingPunct="0">
              <a:lnSpc>
                <a:spcPct val="250000"/>
              </a:lnSpc>
              <a:buFontTx/>
              <a:buAutoNum type="romanUcPeriod" startAt="3"/>
              <a:defRPr/>
            </a:pPr>
            <a:r>
              <a:rPr kumimoji="0" lang="ko-KR" altLang="en-US" sz="22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  표본추출</a:t>
            </a:r>
            <a:endParaRPr kumimoji="0" lang="ko-KR" altLang="en-US" sz="8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marL="457200" indent="-457200" algn="l" eaLnBrk="0" latinLnBrk="0" hangingPunct="0">
              <a:lnSpc>
                <a:spcPct val="250000"/>
              </a:lnSpc>
              <a:buFontTx/>
              <a:buAutoNum type="romanUcPeriod" startAt="4"/>
              <a:defRPr/>
            </a:pPr>
            <a:r>
              <a:rPr kumimoji="0" lang="ko-KR" altLang="en-US" sz="22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  </a:t>
            </a:r>
            <a:r>
              <a:rPr kumimoji="0" lang="ko-KR" altLang="en-US" sz="2200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절사법</a:t>
            </a:r>
            <a:endParaRPr kumimoji="0" lang="ko-KR" altLang="en-US" sz="22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95536" y="1268760"/>
            <a:ext cx="8424862" cy="2816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표본추출단위 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(Sampling Unit)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표본추출과정에서 표본추출 대상이 되는 개체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기본단위들은 </a:t>
            </a:r>
            <a:r>
              <a:rPr kumimoji="0" lang="ko-KR" altLang="en-US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서로 중복되지 않게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구분한 기본단위들의 집합체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사교육비조사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학교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(PSU: Primary Sampling Unit) 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학급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(SSU)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→ 학생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(USU)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경제활동인구조사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-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광역조사구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(PSU) →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표본조사구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(SSU)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→ 가구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(USU)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7544" y="4221088"/>
            <a:ext cx="8424862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표본의 한계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표본추출 확률의 변동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상이한 표본추출확률로 표본 선택이 가능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무응답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en-US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nonresponse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–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단위무응답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항목무응답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·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포함률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(coverage)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문제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표본추출틀의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영향을 반영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468313" y="1052513"/>
            <a:ext cx="8424862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미국 대통령 선거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(1936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년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다이제스트는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랜든이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승리한다고 확신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표본규모가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240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만명이므로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추정에 정확도가 높다고 계산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대수의 법칙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실제결과를 보면 루즈벨트가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62%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승리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다이제스트는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자동차등록부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대학동창명부 사용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갤럽의 설문은 성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연령 등으로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층화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581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11559" y="3933056"/>
          <a:ext cx="7704856" cy="18634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049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1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latin typeface="맑은 고딕" pitchFamily="50" charset="-127"/>
                          <a:ea typeface="맑은 고딕" pitchFamily="50" charset="-127"/>
                        </a:rPr>
                        <a:t>조사인원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latin typeface="맑은 고딕" pitchFamily="50" charset="-127"/>
                          <a:ea typeface="맑은 고딕" pitchFamily="50" charset="-127"/>
                        </a:rPr>
                        <a:t>루즈벨트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latin typeface="맑은 고딕" pitchFamily="50" charset="-127"/>
                          <a:ea typeface="맑은 고딕" pitchFamily="50" charset="-127"/>
                        </a:rPr>
                        <a:t>랜든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latin typeface="맑은 고딕" pitchFamily="50" charset="-127"/>
                          <a:ea typeface="맑은 고딕" pitchFamily="50" charset="-127"/>
                        </a:rPr>
                        <a:t>다이제스트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>
                          <a:latin typeface="맑은 고딕" pitchFamily="50" charset="-127"/>
                          <a:ea typeface="맑은 고딕" pitchFamily="50" charset="-127"/>
                        </a:rPr>
                        <a:t>240</a:t>
                      </a:r>
                      <a:r>
                        <a:rPr lang="ko-KR" altLang="en-US" sz="1600" b="1">
                          <a:latin typeface="맑은 고딕" pitchFamily="50" charset="-127"/>
                          <a:ea typeface="맑은 고딕" pitchFamily="50" charset="-127"/>
                        </a:rPr>
                        <a:t>만명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맑은 고딕" pitchFamily="50" charset="-127"/>
                          <a:ea typeface="맑은 고딕" pitchFamily="50" charset="-127"/>
                        </a:rPr>
                        <a:t>43%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맑은 고딕" pitchFamily="50" charset="-127"/>
                          <a:ea typeface="맑은 고딕" pitchFamily="50" charset="-127"/>
                        </a:rPr>
                        <a:t>57%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latin typeface="맑은 고딕" pitchFamily="50" charset="-127"/>
                          <a:ea typeface="맑은 고딕" pitchFamily="50" charset="-127"/>
                        </a:rPr>
                        <a:t>다이제스트 재추출결과</a:t>
                      </a:r>
                      <a:r>
                        <a:rPr lang="en-US" altLang="ko-KR" sz="1600" b="1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="1">
                          <a:latin typeface="맑은 고딕" pitchFamily="50" charset="-127"/>
                          <a:ea typeface="맑은 고딕" pitchFamily="50" charset="-127"/>
                        </a:rPr>
                        <a:t>갤럽</a:t>
                      </a:r>
                      <a:r>
                        <a:rPr lang="en-US" altLang="ko-KR" sz="1600" b="1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600" b="1">
                          <a:latin typeface="맑은 고딕" pitchFamily="50" charset="-127"/>
                          <a:ea typeface="맑은 고딕" pitchFamily="50" charset="-127"/>
                        </a:rPr>
                        <a:t>천명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맑은 고딕" pitchFamily="50" charset="-127"/>
                          <a:ea typeface="맑은 고딕" pitchFamily="50" charset="-127"/>
                        </a:rPr>
                        <a:t>44%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맑은 고딕" pitchFamily="50" charset="-127"/>
                          <a:ea typeface="맑은 고딕" pitchFamily="50" charset="-127"/>
                        </a:rPr>
                        <a:t>56%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latin typeface="맑은 고딕" pitchFamily="50" charset="-127"/>
                          <a:ea typeface="맑은 고딕" pitchFamily="50" charset="-127"/>
                        </a:rPr>
                        <a:t>갤럽의 설문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600" b="1">
                          <a:latin typeface="맑은 고딕" pitchFamily="50" charset="-127"/>
                          <a:ea typeface="맑은 고딕" pitchFamily="50" charset="-127"/>
                        </a:rPr>
                        <a:t>만명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맑은 고딕" pitchFamily="50" charset="-127"/>
                          <a:ea typeface="맑은 고딕" pitchFamily="50" charset="-127"/>
                        </a:rPr>
                        <a:t>56%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맑은 고딕" pitchFamily="50" charset="-127"/>
                          <a:ea typeface="맑은 고딕" pitchFamily="50" charset="-127"/>
                        </a:rPr>
                        <a:t>44%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latin typeface="맑은 고딕" pitchFamily="50" charset="-127"/>
                          <a:ea typeface="맑은 고딕" pitchFamily="50" charset="-127"/>
                        </a:rPr>
                        <a:t>실제 결과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맑은 고딕" pitchFamily="50" charset="-127"/>
                          <a:ea typeface="맑은 고딕" pitchFamily="50" charset="-127"/>
                        </a:rPr>
                        <a:t>62%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맑은 고딕" pitchFamily="50" charset="-127"/>
                          <a:ea typeface="맑은 고딕" pitchFamily="50" charset="-127"/>
                        </a:rPr>
                        <a:t>38%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84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5" descr="File0002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2997200"/>
            <a:ext cx="5184775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468313" y="1052513"/>
            <a:ext cx="8424862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미국 대통령 선거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(1948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년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선거전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2~3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개월 동안 전화 여론조사 결과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듀이가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15%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이상 높게 나온 결과를 기초 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듀이가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승리한 것으로 발표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실제는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트류만이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승리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·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전화가 중산층 이상만 소유하고 이들은 공화당을 선호</a:t>
            </a:r>
          </a:p>
        </p:txBody>
      </p:sp>
      <p:sp>
        <p:nvSpPr>
          <p:cNvPr id="24581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12"/>
          <p:cNvSpPr>
            <a:spLocks noChangeArrowheads="1"/>
          </p:cNvSpPr>
          <p:nvPr/>
        </p:nvSpPr>
        <p:spPr bwMode="auto">
          <a:xfrm>
            <a:off x="611560" y="3068960"/>
            <a:ext cx="7818437" cy="1820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542925" lvl="1" indent="-276225" algn="l">
              <a:lnSpc>
                <a:spcPct val="250000"/>
              </a:lnSpc>
              <a:buClr>
                <a:schemeClr val="tx1"/>
              </a:buClr>
              <a:buSzPct val="120000"/>
              <a:buFont typeface="Wingdings" pitchFamily="2" charset="2"/>
              <a:buChar char="§"/>
            </a:pP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불편성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                                     </a:t>
            </a:r>
            <a:r>
              <a:rPr lang="en-US" altLang="ko-KR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* </a:t>
            </a:r>
            <a:r>
              <a:rPr lang="ko-KR" altLang="en-US" sz="12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추정량의</a:t>
            </a:r>
            <a:r>
              <a:rPr lang="ko-KR" altLang="en-US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기대값이</a:t>
            </a:r>
            <a:r>
              <a:rPr lang="ko-KR" altLang="en-US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모수와</a:t>
            </a:r>
            <a:r>
              <a:rPr lang="ko-KR" altLang="en-US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일치</a:t>
            </a:r>
            <a:endParaRPr lang="en-US" altLang="ko-KR" dirty="0">
              <a:solidFill>
                <a:srgbClr val="C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250000"/>
              </a:lnSpc>
              <a:buClr>
                <a:schemeClr val="tx1"/>
              </a:buClr>
              <a:buSzPct val="120000"/>
              <a:buFont typeface="Wingdings" pitchFamily="2" charset="2"/>
              <a:buChar char="§"/>
            </a:pP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일치성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                                      </a:t>
            </a:r>
            <a:r>
              <a:rPr lang="en-US" altLang="ko-KR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* </a:t>
            </a:r>
            <a:r>
              <a:rPr lang="ko-KR" altLang="en-US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표본규모가 무한대 크면 </a:t>
            </a:r>
            <a:r>
              <a:rPr lang="ko-KR" altLang="en-US" sz="12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모수와</a:t>
            </a:r>
            <a:r>
              <a:rPr lang="ko-KR" altLang="en-US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차이 없어짐</a:t>
            </a:r>
            <a:r>
              <a:rPr lang="en-US" altLang="ko-KR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</a:p>
          <a:p>
            <a:pPr marL="542925" lvl="1" indent="-276225" algn="l">
              <a:lnSpc>
                <a:spcPct val="250000"/>
              </a:lnSpc>
              <a:buClr>
                <a:schemeClr val="tx1"/>
              </a:buClr>
              <a:buSzPct val="120000"/>
              <a:buFont typeface="Wingdings" pitchFamily="2" charset="2"/>
              <a:buChar char="§"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효율성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                                       </a:t>
            </a:r>
            <a:r>
              <a:rPr lang="en-US" altLang="ko-KR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* </a:t>
            </a:r>
            <a:r>
              <a:rPr lang="ko-KR" altLang="en-US" sz="12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분산이 최소가 되도록 설계</a:t>
            </a:r>
            <a:endParaRPr lang="en-US" altLang="ko-KR" sz="1200" dirty="0">
              <a:solidFill>
                <a:srgbClr val="C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050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2546350" y="3357563"/>
          <a:ext cx="8842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4" imgW="583920" imgH="241200" progId="Equation.3">
                  <p:embed/>
                </p:oleObj>
              </mc:Choice>
              <mc:Fallback>
                <p:oleObj name="Equation" r:id="rId4" imgW="58392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3357563"/>
                        <a:ext cx="884238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679700" y="4149725"/>
          <a:ext cx="18399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수식" r:id="rId6" imgW="1460160" imgH="342720" progId="Equation.3">
                  <p:embed/>
                </p:oleObj>
              </mc:Choice>
              <mc:Fallback>
                <p:oleObj name="수식" r:id="rId6" imgW="1460160" imgH="342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4149725"/>
                        <a:ext cx="1839913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2339975" y="4796830"/>
          <a:ext cx="22320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8" imgW="799920" imgH="266400" progId="Equation.3">
                  <p:embed/>
                </p:oleObj>
              </mc:Choice>
              <mc:Fallback>
                <p:oleObj name="Equation" r:id="rId8" imgW="799920" imgH="266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796830"/>
                        <a:ext cx="2232025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55" name="Rectangle 3"/>
          <p:cNvSpPr>
            <a:spLocks noChangeArrowheads="1"/>
          </p:cNvSpPr>
          <p:nvPr/>
        </p:nvSpPr>
        <p:spPr bwMode="auto">
          <a:xfrm>
            <a:off x="468313" y="1268537"/>
            <a:ext cx="842486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추정량의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성격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→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추정량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(Estimator) 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모수를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추정하는 표본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관측값의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함수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추정치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(Estimates] 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실제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계산된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추정량의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값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663950" y="1773238"/>
          <a:ext cx="20304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0" name="수식" r:id="rId4" imgW="1269720" imgH="241200" progId="Equation.3">
                  <p:embed/>
                </p:oleObj>
              </mc:Choice>
              <mc:Fallback>
                <p:oleObj name="수식" r:id="rId4" imgW="126972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1773238"/>
                        <a:ext cx="2030413" cy="385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141413" y="2276475"/>
          <a:ext cx="2381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1" name="Equation" r:id="rId6" imgW="126720" imgH="215640" progId="Equation.3">
                  <p:embed/>
                </p:oleObj>
              </mc:Choice>
              <mc:Fallback>
                <p:oleObj name="Equation" r:id="rId6" imgW="1267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276475"/>
                        <a:ext cx="238125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565525" y="2287588"/>
          <a:ext cx="23002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2" name="수식" r:id="rId8" imgW="1257120" imgH="241200" progId="Equation.3">
                  <p:embed/>
                </p:oleObj>
              </mc:Choice>
              <mc:Fallback>
                <p:oleObj name="수식" r:id="rId8" imgW="125712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2287588"/>
                        <a:ext cx="2300288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1187450" y="2781300"/>
          <a:ext cx="60499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3" name="Equation" r:id="rId10" imgW="3288960" imgH="241200" progId="Equation.3">
                  <p:embed/>
                </p:oleObj>
              </mc:Choice>
              <mc:Fallback>
                <p:oleObj name="Equation" r:id="rId10" imgW="328896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81300"/>
                        <a:ext cx="6049963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9"/>
          <p:cNvSpPr>
            <a:spLocks noChangeArrowheads="1"/>
          </p:cNvSpPr>
          <p:nvPr/>
        </p:nvSpPr>
        <p:spPr bwMode="auto">
          <a:xfrm>
            <a:off x="323850" y="5373688"/>
            <a:ext cx="61928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* </a:t>
            </a:r>
            <a:r>
              <a:rPr lang="ko-KR" altLang="en-US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정확도</a:t>
            </a:r>
            <a:r>
              <a:rPr lang="en-US" altLang="ko-KR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(accuracy) vs. </a:t>
            </a:r>
            <a:r>
              <a:rPr lang="ko-KR" altLang="en-US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정도</a:t>
            </a:r>
            <a:r>
              <a:rPr lang="en-US" altLang="ko-KR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(precision)</a:t>
            </a:r>
          </a:p>
        </p:txBody>
      </p:sp>
      <p:sp>
        <p:nvSpPr>
          <p:cNvPr id="3084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078" name="Object 2"/>
          <p:cNvGraphicFramePr>
            <a:graphicFrameLocks noChangeAspect="1"/>
          </p:cNvGraphicFramePr>
          <p:nvPr/>
        </p:nvGraphicFramePr>
        <p:xfrm>
          <a:off x="2268538" y="3357563"/>
          <a:ext cx="746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4" name="수식" r:id="rId12" imgW="355320" imgH="215640" progId="Equation.3">
                  <p:embed/>
                </p:oleObj>
              </mc:Choice>
              <mc:Fallback>
                <p:oleObj name="수식" r:id="rId12" imgW="35532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357563"/>
                        <a:ext cx="746125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3995738" y="3933825"/>
          <a:ext cx="3603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35" name="수식" r:id="rId14" imgW="228600" imgH="228600" progId="Equation.3">
                  <p:embed/>
                </p:oleObj>
              </mc:Choice>
              <mc:Fallback>
                <p:oleObj name="수식" r:id="rId14" imgW="2286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933825"/>
                        <a:ext cx="360362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95288" y="1341438"/>
            <a:ext cx="8497887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SzPct val="90000"/>
              <a:buFont typeface="Wingdings" pitchFamily="2" charset="2"/>
              <a:buChar char="v"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오차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(error)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800" b="1" dirty="0">
                <a:effectLst/>
              </a:rPr>
              <a:t>  - 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평균제곱오차</a:t>
            </a: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(MSE) : </a:t>
            </a:r>
          </a:p>
          <a:p>
            <a:pPr marL="342900" indent="-342900" algn="l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800" b="1" dirty="0">
                <a:effectLst/>
              </a:rPr>
              <a:t>  -     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의 분산 </a:t>
            </a: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표본분산</a:t>
            </a: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                                 ) 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   * </a:t>
            </a:r>
          </a:p>
          <a:p>
            <a:pPr marL="342900" indent="-342900" algn="l">
              <a:lnSpc>
                <a:spcPct val="4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</a:p>
          <a:p>
            <a:pPr marL="342900" indent="-342900" algn="l">
              <a:lnSpc>
                <a:spcPct val="40000"/>
              </a:lnSpc>
              <a:spcBef>
                <a:spcPct val="20000"/>
              </a:spcBef>
              <a:buFont typeface="Wingdings" pitchFamily="2" charset="2"/>
              <a:buNone/>
            </a:pPr>
            <a:endParaRPr kumimoji="0"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편향</a:t>
            </a: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(bias)  : 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endParaRPr kumimoji="0"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표준편차 </a:t>
            </a: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 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표본분산의 제곱근</a:t>
            </a: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endParaRPr kumimoji="0" lang="ko-KR" altLang="en-US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상대표준오차</a:t>
            </a:r>
            <a:r>
              <a:rPr kumimoji="0"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(RSE) : </a:t>
            </a:r>
            <a:r>
              <a:rPr kumimoji="0"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추정량의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표준오차를  </a:t>
            </a:r>
            <a:r>
              <a:rPr kumimoji="0"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추정량의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기대값으로</a:t>
            </a:r>
            <a:r>
              <a:rPr kumimoji="0"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나눈 비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altLang="ko-KR" sz="2800" b="1" dirty="0">
              <a:effectLst/>
            </a:endParaRPr>
          </a:p>
        </p:txBody>
      </p:sp>
      <p:pic>
        <p:nvPicPr>
          <p:cNvPr id="11" name="Picture 5" descr="MCBS01230_0000[1]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35825" y="5300663"/>
            <a:ext cx="1655763" cy="1336675"/>
          </a:xfrm>
          <a:noFill/>
          <a:ln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78"/>
          <p:cNvSpPr txBox="1">
            <a:spLocks noChangeArrowheads="1"/>
          </p:cNvSpPr>
          <p:nvPr/>
        </p:nvSpPr>
        <p:spPr bwMode="auto">
          <a:xfrm>
            <a:off x="250824" y="1341438"/>
            <a:ext cx="403314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►"/>
            </a:pPr>
            <a:r>
              <a:rPr lang="en-US" altLang="ko-KR" sz="2000" b="1" dirty="0">
                <a:effectLst/>
              </a:rPr>
              <a:t> </a:t>
            </a:r>
            <a:r>
              <a:rPr lang="ko-KR" altLang="en-US" sz="2000" b="1" dirty="0">
                <a:effectLst/>
              </a:rPr>
              <a:t>편향</a:t>
            </a:r>
            <a:r>
              <a:rPr lang="en-US" altLang="ko-KR" sz="2000" b="1" dirty="0">
                <a:effectLst/>
              </a:rPr>
              <a:t>(bias) ? </a:t>
            </a:r>
            <a:r>
              <a:rPr lang="ko-KR" altLang="en-US" sz="2000" b="1" dirty="0">
                <a:effectLst/>
              </a:rPr>
              <a:t>타당성</a:t>
            </a:r>
            <a:endParaRPr lang="en-US" altLang="ko-KR" sz="2000" b="1" dirty="0">
              <a:effectLst/>
            </a:endParaRPr>
          </a:p>
          <a:p>
            <a:pPr algn="l">
              <a:spcBef>
                <a:spcPct val="50000"/>
              </a:spcBef>
              <a:buFont typeface="Arial" pitchFamily="34" charset="0"/>
              <a:buChar char="►"/>
            </a:pPr>
            <a:r>
              <a:rPr lang="en-US" altLang="ko-KR" sz="2000" b="1" dirty="0">
                <a:effectLst/>
              </a:rPr>
              <a:t> </a:t>
            </a:r>
            <a:r>
              <a:rPr lang="ko-KR" altLang="en-US" sz="2000" b="1" dirty="0">
                <a:effectLst/>
              </a:rPr>
              <a:t>분산</a:t>
            </a:r>
            <a:r>
              <a:rPr lang="en-US" altLang="ko-KR" sz="2000" b="1" dirty="0">
                <a:effectLst/>
              </a:rPr>
              <a:t>(variance) ? </a:t>
            </a:r>
            <a:r>
              <a:rPr lang="ko-KR" altLang="en-US" sz="2000" b="1" dirty="0">
                <a:effectLst/>
              </a:rPr>
              <a:t>신뢰성</a:t>
            </a:r>
            <a:endParaRPr lang="en-US" altLang="ko-KR" sz="2000" b="1" dirty="0">
              <a:effectLst/>
            </a:endParaRPr>
          </a:p>
          <a:p>
            <a:pPr algn="l">
              <a:spcBef>
                <a:spcPct val="50000"/>
              </a:spcBef>
              <a:buFont typeface="Arial" pitchFamily="34" charset="0"/>
              <a:buChar char="►"/>
            </a:pPr>
            <a:r>
              <a:rPr lang="en-US" altLang="ko-KR" sz="2000" b="1" dirty="0">
                <a:effectLst/>
              </a:rPr>
              <a:t> </a:t>
            </a:r>
            <a:r>
              <a:rPr lang="ko-KR" altLang="en-US" sz="2000" b="1" dirty="0">
                <a:effectLst/>
              </a:rPr>
              <a:t>정도</a:t>
            </a:r>
            <a:r>
              <a:rPr lang="en-US" altLang="ko-KR" sz="2000" b="1" dirty="0">
                <a:effectLst/>
              </a:rPr>
              <a:t>(precision) ?</a:t>
            </a:r>
          </a:p>
        </p:txBody>
      </p:sp>
      <p:sp>
        <p:nvSpPr>
          <p:cNvPr id="12368" name="Text Box 80"/>
          <p:cNvSpPr txBox="1">
            <a:spLocks noChangeArrowheads="1"/>
          </p:cNvSpPr>
          <p:nvPr/>
        </p:nvSpPr>
        <p:spPr bwMode="auto">
          <a:xfrm>
            <a:off x="6588125" y="1412875"/>
            <a:ext cx="720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/>
              <a:t>B</a:t>
            </a:r>
          </a:p>
        </p:txBody>
      </p:sp>
      <p:grpSp>
        <p:nvGrpSpPr>
          <p:cNvPr id="26628" name="Group 118"/>
          <p:cNvGrpSpPr>
            <a:grpSpLocks/>
          </p:cNvGrpSpPr>
          <p:nvPr/>
        </p:nvGrpSpPr>
        <p:grpSpPr bwMode="auto">
          <a:xfrm>
            <a:off x="4211638" y="1484313"/>
            <a:ext cx="4630737" cy="4608512"/>
            <a:chOff x="2245" y="935"/>
            <a:chExt cx="2917" cy="2903"/>
          </a:xfrm>
        </p:grpSpPr>
        <p:grpSp>
          <p:nvGrpSpPr>
            <p:cNvPr id="26662" name="Group 4"/>
            <p:cNvGrpSpPr>
              <a:grpSpLocks/>
            </p:cNvGrpSpPr>
            <p:nvPr/>
          </p:nvGrpSpPr>
          <p:grpSpPr bwMode="auto">
            <a:xfrm>
              <a:off x="2256" y="1117"/>
              <a:ext cx="1304" cy="1285"/>
              <a:chOff x="109" y="67"/>
              <a:chExt cx="189" cy="189"/>
            </a:xfrm>
          </p:grpSpPr>
          <p:grpSp>
            <p:nvGrpSpPr>
              <p:cNvPr id="26723" name="Group 5"/>
              <p:cNvGrpSpPr>
                <a:grpSpLocks/>
              </p:cNvGrpSpPr>
              <p:nvPr/>
            </p:nvGrpSpPr>
            <p:grpSpPr bwMode="auto">
              <a:xfrm>
                <a:off x="109" y="67"/>
                <a:ext cx="189" cy="189"/>
                <a:chOff x="109" y="67"/>
                <a:chExt cx="189" cy="189"/>
              </a:xfrm>
            </p:grpSpPr>
            <p:sp>
              <p:nvSpPr>
                <p:cNvPr id="26733" name="Oval 6"/>
                <p:cNvSpPr>
                  <a:spLocks noChangeArrowheads="1"/>
                </p:cNvSpPr>
                <p:nvPr/>
              </p:nvSpPr>
              <p:spPr bwMode="auto">
                <a:xfrm>
                  <a:off x="109" y="67"/>
                  <a:ext cx="189" cy="189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34" name="Oval 7"/>
                <p:cNvSpPr>
                  <a:spLocks noChangeArrowheads="1"/>
                </p:cNvSpPr>
                <p:nvPr/>
              </p:nvSpPr>
              <p:spPr bwMode="auto">
                <a:xfrm>
                  <a:off x="128" y="86"/>
                  <a:ext cx="151" cy="151"/>
                </a:xfrm>
                <a:prstGeom prst="ellipse">
                  <a:avLst/>
                </a:prstGeom>
                <a:solidFill>
                  <a:srgbClr val="8B8B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35" name="Oval 8"/>
                <p:cNvSpPr>
                  <a:spLocks noChangeArrowheads="1"/>
                </p:cNvSpPr>
                <p:nvPr/>
              </p:nvSpPr>
              <p:spPr bwMode="auto">
                <a:xfrm>
                  <a:off x="147" y="105"/>
                  <a:ext cx="113" cy="113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36" name="Oval 9"/>
                <p:cNvSpPr>
                  <a:spLocks noChangeArrowheads="1"/>
                </p:cNvSpPr>
                <p:nvPr/>
              </p:nvSpPr>
              <p:spPr bwMode="auto">
                <a:xfrm>
                  <a:off x="165" y="123"/>
                  <a:ext cx="76" cy="76"/>
                </a:xfrm>
                <a:prstGeom prst="ellipse">
                  <a:avLst/>
                </a:prstGeom>
                <a:solidFill>
                  <a:srgbClr val="FF8F8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37" name="Oval 10"/>
                <p:cNvSpPr>
                  <a:spLocks noChangeArrowheads="1"/>
                </p:cNvSpPr>
                <p:nvPr/>
              </p:nvSpPr>
              <p:spPr bwMode="auto">
                <a:xfrm>
                  <a:off x="184" y="142"/>
                  <a:ext cx="38" cy="38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38" name="Oval 11"/>
                <p:cNvSpPr>
                  <a:spLocks noChangeArrowheads="1"/>
                </p:cNvSpPr>
                <p:nvPr/>
              </p:nvSpPr>
              <p:spPr bwMode="auto">
                <a:xfrm>
                  <a:off x="202" y="160"/>
                  <a:ext cx="4" cy="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</p:grpSp>
          <p:grpSp>
            <p:nvGrpSpPr>
              <p:cNvPr id="26724" name="Group 12"/>
              <p:cNvGrpSpPr>
                <a:grpSpLocks/>
              </p:cNvGrpSpPr>
              <p:nvPr/>
            </p:nvGrpSpPr>
            <p:grpSpPr bwMode="auto">
              <a:xfrm>
                <a:off x="218" y="75"/>
                <a:ext cx="55" cy="58"/>
                <a:chOff x="218" y="75"/>
                <a:chExt cx="55" cy="58"/>
              </a:xfrm>
            </p:grpSpPr>
            <p:sp>
              <p:nvSpPr>
                <p:cNvPr id="2672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31" y="75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2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58" y="95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2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18" y="91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2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52" y="118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2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2" y="111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3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44" y="83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3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30" y="96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3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43" y="105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</p:grpSp>
        </p:grpSp>
        <p:grpSp>
          <p:nvGrpSpPr>
            <p:cNvPr id="26663" name="Group 21"/>
            <p:cNvGrpSpPr>
              <a:grpSpLocks/>
            </p:cNvGrpSpPr>
            <p:nvPr/>
          </p:nvGrpSpPr>
          <p:grpSpPr bwMode="auto">
            <a:xfrm>
              <a:off x="3858" y="1117"/>
              <a:ext cx="1304" cy="1285"/>
              <a:chOff x="376" y="67"/>
              <a:chExt cx="189" cy="189"/>
            </a:xfrm>
          </p:grpSpPr>
          <p:grpSp>
            <p:nvGrpSpPr>
              <p:cNvPr id="26705" name="Group 22"/>
              <p:cNvGrpSpPr>
                <a:grpSpLocks/>
              </p:cNvGrpSpPr>
              <p:nvPr/>
            </p:nvGrpSpPr>
            <p:grpSpPr bwMode="auto">
              <a:xfrm>
                <a:off x="376" y="67"/>
                <a:ext cx="189" cy="189"/>
                <a:chOff x="109" y="67"/>
                <a:chExt cx="189" cy="189"/>
              </a:xfrm>
            </p:grpSpPr>
            <p:sp>
              <p:nvSpPr>
                <p:cNvPr id="26717" name="Oval 23"/>
                <p:cNvSpPr>
                  <a:spLocks noChangeArrowheads="1"/>
                </p:cNvSpPr>
                <p:nvPr/>
              </p:nvSpPr>
              <p:spPr bwMode="auto">
                <a:xfrm>
                  <a:off x="109" y="67"/>
                  <a:ext cx="189" cy="189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18" name="Oval 24"/>
                <p:cNvSpPr>
                  <a:spLocks noChangeArrowheads="1"/>
                </p:cNvSpPr>
                <p:nvPr/>
              </p:nvSpPr>
              <p:spPr bwMode="auto">
                <a:xfrm>
                  <a:off x="128" y="86"/>
                  <a:ext cx="151" cy="151"/>
                </a:xfrm>
                <a:prstGeom prst="ellipse">
                  <a:avLst/>
                </a:prstGeom>
                <a:solidFill>
                  <a:srgbClr val="8B8B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19" name="Oval 25"/>
                <p:cNvSpPr>
                  <a:spLocks noChangeArrowheads="1"/>
                </p:cNvSpPr>
                <p:nvPr/>
              </p:nvSpPr>
              <p:spPr bwMode="auto">
                <a:xfrm>
                  <a:off x="147" y="105"/>
                  <a:ext cx="113" cy="113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20" name="Oval 26"/>
                <p:cNvSpPr>
                  <a:spLocks noChangeArrowheads="1"/>
                </p:cNvSpPr>
                <p:nvPr/>
              </p:nvSpPr>
              <p:spPr bwMode="auto">
                <a:xfrm>
                  <a:off x="165" y="123"/>
                  <a:ext cx="76" cy="76"/>
                </a:xfrm>
                <a:prstGeom prst="ellipse">
                  <a:avLst/>
                </a:prstGeom>
                <a:solidFill>
                  <a:srgbClr val="FF8F8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21" name="Oval 27"/>
                <p:cNvSpPr>
                  <a:spLocks noChangeArrowheads="1"/>
                </p:cNvSpPr>
                <p:nvPr/>
              </p:nvSpPr>
              <p:spPr bwMode="auto">
                <a:xfrm>
                  <a:off x="184" y="142"/>
                  <a:ext cx="38" cy="38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22" name="Oval 28"/>
                <p:cNvSpPr>
                  <a:spLocks noChangeArrowheads="1"/>
                </p:cNvSpPr>
                <p:nvPr/>
              </p:nvSpPr>
              <p:spPr bwMode="auto">
                <a:xfrm>
                  <a:off x="202" y="160"/>
                  <a:ext cx="4" cy="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</p:grpSp>
          <p:grpSp>
            <p:nvGrpSpPr>
              <p:cNvPr id="26706" name="Group 29"/>
              <p:cNvGrpSpPr>
                <a:grpSpLocks/>
              </p:cNvGrpSpPr>
              <p:nvPr/>
            </p:nvGrpSpPr>
            <p:grpSpPr bwMode="auto">
              <a:xfrm>
                <a:off x="410" y="98"/>
                <a:ext cx="134" cy="140"/>
                <a:chOff x="410" y="98"/>
                <a:chExt cx="134" cy="140"/>
              </a:xfrm>
            </p:grpSpPr>
            <p:sp>
              <p:nvSpPr>
                <p:cNvPr id="26707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15" y="109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08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529" y="156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09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501" y="177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10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94" y="223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11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1" y="201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12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44" y="197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13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24" y="155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14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10" y="115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15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3" y="98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716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84" y="134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</p:grpSp>
        </p:grpSp>
        <p:grpSp>
          <p:nvGrpSpPr>
            <p:cNvPr id="26664" name="Group 40"/>
            <p:cNvGrpSpPr>
              <a:grpSpLocks/>
            </p:cNvGrpSpPr>
            <p:nvPr/>
          </p:nvGrpSpPr>
          <p:grpSpPr bwMode="auto">
            <a:xfrm>
              <a:off x="2245" y="2485"/>
              <a:ext cx="1435" cy="1353"/>
              <a:chOff x="110" y="295"/>
              <a:chExt cx="208" cy="199"/>
            </a:xfrm>
          </p:grpSpPr>
          <p:grpSp>
            <p:nvGrpSpPr>
              <p:cNvPr id="26687" name="Group 41"/>
              <p:cNvGrpSpPr>
                <a:grpSpLocks/>
              </p:cNvGrpSpPr>
              <p:nvPr/>
            </p:nvGrpSpPr>
            <p:grpSpPr bwMode="auto">
              <a:xfrm>
                <a:off x="110" y="305"/>
                <a:ext cx="189" cy="189"/>
                <a:chOff x="109" y="67"/>
                <a:chExt cx="189" cy="189"/>
              </a:xfrm>
            </p:grpSpPr>
            <p:sp>
              <p:nvSpPr>
                <p:cNvPr id="26699" name="Oval 42"/>
                <p:cNvSpPr>
                  <a:spLocks noChangeArrowheads="1"/>
                </p:cNvSpPr>
                <p:nvPr/>
              </p:nvSpPr>
              <p:spPr bwMode="auto">
                <a:xfrm>
                  <a:off x="109" y="67"/>
                  <a:ext cx="189" cy="189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00" name="Oval 43"/>
                <p:cNvSpPr>
                  <a:spLocks noChangeArrowheads="1"/>
                </p:cNvSpPr>
                <p:nvPr/>
              </p:nvSpPr>
              <p:spPr bwMode="auto">
                <a:xfrm>
                  <a:off x="128" y="86"/>
                  <a:ext cx="151" cy="151"/>
                </a:xfrm>
                <a:prstGeom prst="ellipse">
                  <a:avLst/>
                </a:prstGeom>
                <a:solidFill>
                  <a:srgbClr val="8B8B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01" name="Oval 44"/>
                <p:cNvSpPr>
                  <a:spLocks noChangeArrowheads="1"/>
                </p:cNvSpPr>
                <p:nvPr/>
              </p:nvSpPr>
              <p:spPr bwMode="auto">
                <a:xfrm>
                  <a:off x="147" y="105"/>
                  <a:ext cx="113" cy="113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02" name="Oval 45"/>
                <p:cNvSpPr>
                  <a:spLocks noChangeArrowheads="1"/>
                </p:cNvSpPr>
                <p:nvPr/>
              </p:nvSpPr>
              <p:spPr bwMode="auto">
                <a:xfrm>
                  <a:off x="165" y="123"/>
                  <a:ext cx="76" cy="76"/>
                </a:xfrm>
                <a:prstGeom prst="ellipse">
                  <a:avLst/>
                </a:prstGeom>
                <a:solidFill>
                  <a:srgbClr val="FF8F8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03" name="Oval 46"/>
                <p:cNvSpPr>
                  <a:spLocks noChangeArrowheads="1"/>
                </p:cNvSpPr>
                <p:nvPr/>
              </p:nvSpPr>
              <p:spPr bwMode="auto">
                <a:xfrm>
                  <a:off x="184" y="142"/>
                  <a:ext cx="38" cy="38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704" name="Oval 47"/>
                <p:cNvSpPr>
                  <a:spLocks noChangeArrowheads="1"/>
                </p:cNvSpPr>
                <p:nvPr/>
              </p:nvSpPr>
              <p:spPr bwMode="auto">
                <a:xfrm>
                  <a:off x="202" y="160"/>
                  <a:ext cx="4" cy="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</p:grpSp>
          <p:grpSp>
            <p:nvGrpSpPr>
              <p:cNvPr id="26688" name="Group 48"/>
              <p:cNvGrpSpPr>
                <a:grpSpLocks/>
              </p:cNvGrpSpPr>
              <p:nvPr/>
            </p:nvGrpSpPr>
            <p:grpSpPr bwMode="auto">
              <a:xfrm>
                <a:off x="201" y="295"/>
                <a:ext cx="117" cy="117"/>
                <a:chOff x="201" y="295"/>
                <a:chExt cx="117" cy="117"/>
              </a:xfrm>
            </p:grpSpPr>
            <p:sp>
              <p:nvSpPr>
                <p:cNvPr id="26689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238" y="295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9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62" y="314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9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89" y="340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9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303" y="397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93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3" y="312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94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246" y="322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95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267" y="344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96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01" y="326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97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44" y="346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98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260" y="374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</p:grpSp>
        </p:grpSp>
        <p:grpSp>
          <p:nvGrpSpPr>
            <p:cNvPr id="26665" name="Group 59"/>
            <p:cNvGrpSpPr>
              <a:grpSpLocks/>
            </p:cNvGrpSpPr>
            <p:nvPr/>
          </p:nvGrpSpPr>
          <p:grpSpPr bwMode="auto">
            <a:xfrm>
              <a:off x="3858" y="2545"/>
              <a:ext cx="1304" cy="1285"/>
              <a:chOff x="376" y="305"/>
              <a:chExt cx="189" cy="189"/>
            </a:xfrm>
          </p:grpSpPr>
          <p:grpSp>
            <p:nvGrpSpPr>
              <p:cNvPr id="26669" name="Group 60"/>
              <p:cNvGrpSpPr>
                <a:grpSpLocks/>
              </p:cNvGrpSpPr>
              <p:nvPr/>
            </p:nvGrpSpPr>
            <p:grpSpPr bwMode="auto">
              <a:xfrm>
                <a:off x="376" y="305"/>
                <a:ext cx="189" cy="189"/>
                <a:chOff x="109" y="67"/>
                <a:chExt cx="189" cy="189"/>
              </a:xfrm>
            </p:grpSpPr>
            <p:sp>
              <p:nvSpPr>
                <p:cNvPr id="26681" name="Oval 61"/>
                <p:cNvSpPr>
                  <a:spLocks noChangeArrowheads="1"/>
                </p:cNvSpPr>
                <p:nvPr/>
              </p:nvSpPr>
              <p:spPr bwMode="auto">
                <a:xfrm>
                  <a:off x="109" y="67"/>
                  <a:ext cx="189" cy="189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682" name="Oval 62"/>
                <p:cNvSpPr>
                  <a:spLocks noChangeArrowheads="1"/>
                </p:cNvSpPr>
                <p:nvPr/>
              </p:nvSpPr>
              <p:spPr bwMode="auto">
                <a:xfrm>
                  <a:off x="128" y="86"/>
                  <a:ext cx="151" cy="151"/>
                </a:xfrm>
                <a:prstGeom prst="ellipse">
                  <a:avLst/>
                </a:prstGeom>
                <a:solidFill>
                  <a:srgbClr val="8B8B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683" name="Oval 63"/>
                <p:cNvSpPr>
                  <a:spLocks noChangeArrowheads="1"/>
                </p:cNvSpPr>
                <p:nvPr/>
              </p:nvSpPr>
              <p:spPr bwMode="auto">
                <a:xfrm>
                  <a:off x="147" y="105"/>
                  <a:ext cx="113" cy="113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684" name="Oval 64"/>
                <p:cNvSpPr>
                  <a:spLocks noChangeArrowheads="1"/>
                </p:cNvSpPr>
                <p:nvPr/>
              </p:nvSpPr>
              <p:spPr bwMode="auto">
                <a:xfrm>
                  <a:off x="165" y="123"/>
                  <a:ext cx="76" cy="76"/>
                </a:xfrm>
                <a:prstGeom prst="ellipse">
                  <a:avLst/>
                </a:prstGeom>
                <a:solidFill>
                  <a:srgbClr val="FF8F8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685" name="Oval 65"/>
                <p:cNvSpPr>
                  <a:spLocks noChangeArrowheads="1"/>
                </p:cNvSpPr>
                <p:nvPr/>
              </p:nvSpPr>
              <p:spPr bwMode="auto">
                <a:xfrm>
                  <a:off x="184" y="142"/>
                  <a:ext cx="38" cy="38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  <p:sp>
              <p:nvSpPr>
                <p:cNvPr id="26686" name="Oval 66"/>
                <p:cNvSpPr>
                  <a:spLocks noChangeArrowheads="1"/>
                </p:cNvSpPr>
                <p:nvPr/>
              </p:nvSpPr>
              <p:spPr bwMode="auto">
                <a:xfrm>
                  <a:off x="202" y="160"/>
                  <a:ext cx="4" cy="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ko-KR" altLang="en-US">
                    <a:effectLst/>
                  </a:endParaRPr>
                </a:p>
              </p:txBody>
            </p:sp>
          </p:grpSp>
          <p:grpSp>
            <p:nvGrpSpPr>
              <p:cNvPr id="26670" name="Group 67"/>
              <p:cNvGrpSpPr>
                <a:grpSpLocks/>
              </p:cNvGrpSpPr>
              <p:nvPr/>
            </p:nvGrpSpPr>
            <p:grpSpPr bwMode="auto">
              <a:xfrm>
                <a:off x="436" y="366"/>
                <a:ext cx="69" cy="67"/>
                <a:chOff x="436" y="366"/>
                <a:chExt cx="69" cy="67"/>
              </a:xfrm>
            </p:grpSpPr>
            <p:sp>
              <p:nvSpPr>
                <p:cNvPr id="2667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53" y="385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7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468" y="385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73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455" y="398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74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468" y="398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75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451" y="366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76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73" y="366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77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36" y="394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7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90" y="390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79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53" y="418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  <p:sp>
              <p:nvSpPr>
                <p:cNvPr id="26680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477" y="417"/>
                  <a:ext cx="15" cy="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r>
                    <a:rPr lang="en-US" altLang="ko-KR" sz="1200">
                      <a:effectLst/>
                      <a:latin typeface="HY견고딕" pitchFamily="18" charset="-127"/>
                      <a:ea typeface="HY견고딕" pitchFamily="18" charset="-127"/>
                    </a:rPr>
                    <a:t>X</a:t>
                  </a:r>
                </a:p>
              </p:txBody>
            </p:sp>
          </p:grpSp>
        </p:grpSp>
        <p:sp>
          <p:nvSpPr>
            <p:cNvPr id="26666" name="Text Box 79"/>
            <p:cNvSpPr txBox="1">
              <a:spLocks noChangeArrowheads="1"/>
            </p:cNvSpPr>
            <p:nvPr/>
          </p:nvSpPr>
          <p:spPr bwMode="auto">
            <a:xfrm>
              <a:off x="2381" y="935"/>
              <a:ext cx="45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>
                  <a:effectLst/>
                </a:rPr>
                <a:t>A</a:t>
              </a:r>
            </a:p>
          </p:txBody>
        </p:sp>
        <p:sp>
          <p:nvSpPr>
            <p:cNvPr id="26667" name="Text Box 81"/>
            <p:cNvSpPr txBox="1">
              <a:spLocks noChangeArrowheads="1"/>
            </p:cNvSpPr>
            <p:nvPr/>
          </p:nvSpPr>
          <p:spPr bwMode="auto">
            <a:xfrm>
              <a:off x="2426" y="2387"/>
              <a:ext cx="45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>
                  <a:effectLst/>
                </a:rPr>
                <a:t>C</a:t>
              </a:r>
            </a:p>
          </p:txBody>
        </p:sp>
        <p:sp>
          <p:nvSpPr>
            <p:cNvPr id="26668" name="Text Box 82"/>
            <p:cNvSpPr txBox="1">
              <a:spLocks noChangeArrowheads="1"/>
            </p:cNvSpPr>
            <p:nvPr/>
          </p:nvSpPr>
          <p:spPr bwMode="auto">
            <a:xfrm>
              <a:off x="4105" y="2341"/>
              <a:ext cx="45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>
                  <a:effectLst/>
                </a:rPr>
                <a:t>D</a:t>
              </a:r>
            </a:p>
          </p:txBody>
        </p:sp>
      </p:grpSp>
      <p:graphicFrame>
        <p:nvGraphicFramePr>
          <p:cNvPr id="12435" name="Group 147"/>
          <p:cNvGraphicFramePr>
            <a:graphicFrameLocks noGrp="1"/>
          </p:cNvGraphicFramePr>
          <p:nvPr>
            <p:ph type="tbl" idx="1"/>
          </p:nvPr>
        </p:nvGraphicFramePr>
        <p:xfrm>
          <a:off x="250825" y="3068638"/>
          <a:ext cx="3816350" cy="2803527"/>
        </p:xfrm>
        <a:graphic>
          <a:graphicData uri="http://schemas.openxmlformats.org/drawingml/2006/table">
            <a:tbl>
              <a:tblPr/>
              <a:tblGrid>
                <a:gridCol w="95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편향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분산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정도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대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소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높음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소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대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낮음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대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대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낮음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소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소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높음</a:t>
                      </a:r>
                      <a:endParaRPr kumimoji="0" lang="ko-KR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661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원형 화살표 48"/>
          <p:cNvSpPr>
            <a:spLocks noChangeArrowheads="1"/>
          </p:cNvSpPr>
          <p:nvPr/>
        </p:nvSpPr>
        <p:spPr bwMode="auto">
          <a:xfrm rot="12055083" flipH="1">
            <a:off x="-374650" y="395288"/>
            <a:ext cx="9604375" cy="6202362"/>
          </a:xfrm>
          <a:custGeom>
            <a:avLst/>
            <a:gdLst>
              <a:gd name="T0" fmla="*/ 1738077 w 10858500"/>
              <a:gd name="T1" fmla="*/ 4169656 h 6499225"/>
              <a:gd name="T2" fmla="*/ 4515354 w 10858500"/>
              <a:gd name="T3" fmla="*/ 6292714 h 6499225"/>
              <a:gd name="T4" fmla="*/ 4198614 w 10858500"/>
              <a:gd name="T5" fmla="*/ 5146612 h 6499225"/>
              <a:gd name="T6" fmla="*/ 5891153 w 10858500"/>
              <a:gd name="T7" fmla="*/ 4171947 h 6499225"/>
              <a:gd name="T8" fmla="*/ 5898240 60000 65536"/>
              <a:gd name="T9" fmla="*/ 5898240 60000 65536"/>
              <a:gd name="T10" fmla="*/ 11796480 60000 65536"/>
              <a:gd name="T11" fmla="*/ 17694720 60000 65536"/>
              <a:gd name="T12" fmla="*/ 1999342 w 10858500"/>
              <a:gd name="T13" fmla="*/ 1360939 h 6499225"/>
              <a:gd name="T14" fmla="*/ 8859158 w 10858500"/>
              <a:gd name="T15" fmla="*/ 5138286 h 6499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58500" h="6499225">
                <a:moveTo>
                  <a:pt x="1010268" y="4351066"/>
                </a:moveTo>
                <a:lnTo>
                  <a:pt x="1010267" y="4351066"/>
                </a:lnTo>
                <a:cubicBezTo>
                  <a:pt x="725780" y="4004994"/>
                  <a:pt x="578626" y="3629487"/>
                  <a:pt x="578626" y="3249612"/>
                </a:cubicBezTo>
                <a:cubicBezTo>
                  <a:pt x="578626" y="1774467"/>
                  <a:pt x="2750324" y="578626"/>
                  <a:pt x="5429250" y="578626"/>
                </a:cubicBezTo>
                <a:cubicBezTo>
                  <a:pt x="8108175" y="578626"/>
                  <a:pt x="10279874" y="1774467"/>
                  <a:pt x="10279874" y="3249612"/>
                </a:cubicBezTo>
                <a:cubicBezTo>
                  <a:pt x="10279874" y="4724756"/>
                  <a:pt x="8108175" y="5920598"/>
                  <a:pt x="5429250" y="5920598"/>
                </a:cubicBezTo>
                <a:cubicBezTo>
                  <a:pt x="5209640" y="5920598"/>
                  <a:pt x="4990283" y="5912385"/>
                  <a:pt x="4772695" y="5896017"/>
                </a:cubicBezTo>
                <a:lnTo>
                  <a:pt x="4515354" y="6292714"/>
                </a:lnTo>
                <a:lnTo>
                  <a:pt x="4198614" y="5146612"/>
                </a:lnTo>
                <a:lnTo>
                  <a:pt x="5891153" y="4171947"/>
                </a:lnTo>
                <a:lnTo>
                  <a:pt x="5647619" y="4547349"/>
                </a:lnTo>
                <a:cubicBezTo>
                  <a:pt x="7481124" y="4504273"/>
                  <a:pt x="8909187" y="3936065"/>
                  <a:pt x="8909187" y="3249612"/>
                </a:cubicBezTo>
                <a:cubicBezTo>
                  <a:pt x="8909187" y="2531476"/>
                  <a:pt x="7351166" y="1949312"/>
                  <a:pt x="5429250" y="1949312"/>
                </a:cubicBezTo>
                <a:cubicBezTo>
                  <a:pt x="3507333" y="1949312"/>
                  <a:pt x="1949313" y="2531476"/>
                  <a:pt x="1949313" y="3249612"/>
                </a:cubicBezTo>
                <a:cubicBezTo>
                  <a:pt x="1949312" y="3506449"/>
                  <a:pt x="2152872" y="3757534"/>
                  <a:pt x="2534315" y="3971196"/>
                </a:cubicBezTo>
                <a:close/>
              </a:path>
            </a:pathLst>
          </a:custGeom>
          <a:solidFill>
            <a:srgbClr val="B5D9E0">
              <a:alpha val="41176"/>
            </a:srgbClr>
          </a:solidFill>
          <a:ln w="25400">
            <a:noFill/>
            <a:round/>
            <a:headEnd/>
            <a:tailEnd/>
          </a:ln>
        </p:spPr>
        <p:txBody>
          <a:bodyPr rot="10800000" anchor="ctr"/>
          <a:lstStyle/>
          <a:p>
            <a:pPr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grpSp>
        <p:nvGrpSpPr>
          <p:cNvPr id="27652" name="Group 33"/>
          <p:cNvGrpSpPr>
            <a:grpSpLocks/>
          </p:cNvGrpSpPr>
          <p:nvPr/>
        </p:nvGrpSpPr>
        <p:grpSpPr bwMode="auto">
          <a:xfrm>
            <a:off x="622300" y="1701056"/>
            <a:ext cx="8270875" cy="5040312"/>
            <a:chOff x="392" y="845"/>
            <a:chExt cx="5210" cy="3175"/>
          </a:xfrm>
        </p:grpSpPr>
        <p:sp>
          <p:nvSpPr>
            <p:cNvPr id="35" name="Oval 258"/>
            <p:cNvSpPr>
              <a:spLocks noChangeArrowheads="1"/>
            </p:cNvSpPr>
            <p:nvPr/>
          </p:nvSpPr>
          <p:spPr bwMode="auto">
            <a:xfrm>
              <a:off x="3725" y="1295"/>
              <a:ext cx="972" cy="900"/>
            </a:xfrm>
            <a:prstGeom prst="ellipse">
              <a:avLst/>
            </a:prstGeom>
            <a:gradFill rotWithShape="0">
              <a:gsLst>
                <a:gs pos="0">
                  <a:srgbClr val="0066FF"/>
                </a:gs>
                <a:gs pos="100000">
                  <a:srgbClr val="33CC33">
                    <a:gamma/>
                    <a:shade val="23137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ko-KR" altLang="en-US" dirty="0" err="1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모수</a:t>
              </a: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 추정</a:t>
              </a:r>
            </a:p>
          </p:txBody>
        </p:sp>
        <p:sp>
          <p:nvSpPr>
            <p:cNvPr id="36" name="Oval 264"/>
            <p:cNvSpPr>
              <a:spLocks noChangeArrowheads="1"/>
            </p:cNvSpPr>
            <p:nvPr/>
          </p:nvSpPr>
          <p:spPr bwMode="auto">
            <a:xfrm rot="18924162">
              <a:off x="3792" y="1440"/>
              <a:ext cx="315" cy="1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Char char="§"/>
                <a:defRPr/>
              </a:pPr>
              <a:endParaRPr lang="ko-KR" altLang="en-US" dirty="0">
                <a:solidFill>
                  <a:schemeClr val="bg1"/>
                </a:solidFill>
                <a:latin typeface="+mj-lt"/>
                <a:ea typeface="HY헤드라인M" pitchFamily="18" charset="-127"/>
              </a:endParaRPr>
            </a:p>
          </p:txBody>
        </p:sp>
        <p:sp>
          <p:nvSpPr>
            <p:cNvPr id="37" name="Oval 258"/>
            <p:cNvSpPr>
              <a:spLocks noChangeArrowheads="1"/>
            </p:cNvSpPr>
            <p:nvPr/>
          </p:nvSpPr>
          <p:spPr bwMode="auto">
            <a:xfrm>
              <a:off x="639" y="845"/>
              <a:ext cx="972" cy="900"/>
            </a:xfrm>
            <a:prstGeom prst="ellipse">
              <a:avLst/>
            </a:prstGeom>
            <a:gradFill rotWithShape="0">
              <a:gsLst>
                <a:gs pos="0">
                  <a:srgbClr val="0000CC"/>
                </a:gs>
                <a:gs pos="100000">
                  <a:srgbClr val="33CC33">
                    <a:gamma/>
                    <a:shade val="23137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모집단</a:t>
              </a:r>
              <a:br>
                <a:rPr lang="en-US" altLang="ko-KR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확정 및 분석</a:t>
              </a:r>
            </a:p>
          </p:txBody>
        </p:sp>
        <p:sp>
          <p:nvSpPr>
            <p:cNvPr id="38" name="Oval 264"/>
            <p:cNvSpPr>
              <a:spLocks noChangeArrowheads="1"/>
            </p:cNvSpPr>
            <p:nvPr/>
          </p:nvSpPr>
          <p:spPr bwMode="auto">
            <a:xfrm rot="18924162">
              <a:off x="707" y="952"/>
              <a:ext cx="315" cy="1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Char char="§"/>
                <a:defRPr/>
              </a:pPr>
              <a:endParaRPr lang="ko-KR" altLang="en-US">
                <a:solidFill>
                  <a:schemeClr val="bg1"/>
                </a:solidFill>
                <a:latin typeface="+mj-lt"/>
                <a:ea typeface="HY헤드라인M" pitchFamily="18" charset="-127"/>
              </a:endParaRPr>
            </a:p>
          </p:txBody>
        </p:sp>
        <p:sp>
          <p:nvSpPr>
            <p:cNvPr id="39" name="Oval 258"/>
            <p:cNvSpPr>
              <a:spLocks noChangeArrowheads="1"/>
            </p:cNvSpPr>
            <p:nvPr/>
          </p:nvSpPr>
          <p:spPr bwMode="auto">
            <a:xfrm>
              <a:off x="392" y="1951"/>
              <a:ext cx="972" cy="900"/>
            </a:xfrm>
            <a:prstGeom prst="ellipse">
              <a:avLst/>
            </a:prstGeom>
            <a:gradFill rotWithShape="0">
              <a:gsLst>
                <a:gs pos="0">
                  <a:srgbClr val="C00000"/>
                </a:gs>
                <a:gs pos="100000">
                  <a:srgbClr val="33CC33">
                    <a:gamma/>
                    <a:shade val="23137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표본추출</a:t>
              </a:r>
              <a:endParaRPr lang="en-US" altLang="ko-KR" dirty="0">
                <a:solidFill>
                  <a:schemeClr val="bg1"/>
                </a:solidFill>
                <a:latin typeface="+mj-lt"/>
                <a:ea typeface="HY견고딕" pitchFamily="18" charset="-127"/>
              </a:endParaRPr>
            </a:p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틀 구축</a:t>
              </a:r>
            </a:p>
          </p:txBody>
        </p:sp>
        <p:sp>
          <p:nvSpPr>
            <p:cNvPr id="40" name="Oval 264"/>
            <p:cNvSpPr>
              <a:spLocks noChangeArrowheads="1"/>
            </p:cNvSpPr>
            <p:nvPr/>
          </p:nvSpPr>
          <p:spPr bwMode="auto">
            <a:xfrm rot="18924162">
              <a:off x="461" y="2058"/>
              <a:ext cx="314" cy="1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Char char="§"/>
                <a:defRPr/>
              </a:pPr>
              <a:endParaRPr lang="ko-KR" altLang="en-US">
                <a:solidFill>
                  <a:schemeClr val="bg1"/>
                </a:solidFill>
                <a:latin typeface="+mj-lt"/>
                <a:ea typeface="HY헤드라인M" pitchFamily="18" charset="-127"/>
              </a:endParaRPr>
            </a:p>
          </p:txBody>
        </p:sp>
        <p:sp>
          <p:nvSpPr>
            <p:cNvPr id="41" name="Oval 258"/>
            <p:cNvSpPr>
              <a:spLocks noChangeArrowheads="1"/>
            </p:cNvSpPr>
            <p:nvPr/>
          </p:nvSpPr>
          <p:spPr bwMode="auto">
            <a:xfrm>
              <a:off x="1364" y="2670"/>
              <a:ext cx="972" cy="900"/>
            </a:xfrm>
            <a:prstGeom prst="ellipse">
              <a:avLst/>
            </a:prstGeom>
            <a:gradFill rotWithShape="0">
              <a:gsLst>
                <a:gs pos="0">
                  <a:srgbClr val="008000"/>
                </a:gs>
                <a:gs pos="100000">
                  <a:srgbClr val="33CC33">
                    <a:gamma/>
                    <a:shade val="23137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표본 규모</a:t>
              </a:r>
              <a:endParaRPr lang="en-US" altLang="ko-KR" dirty="0">
                <a:solidFill>
                  <a:schemeClr val="bg1"/>
                </a:solidFill>
                <a:latin typeface="+mj-lt"/>
                <a:ea typeface="HY견고딕" pitchFamily="18" charset="-127"/>
              </a:endParaRPr>
            </a:p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결정</a:t>
              </a:r>
            </a:p>
          </p:txBody>
        </p:sp>
        <p:sp>
          <p:nvSpPr>
            <p:cNvPr id="42" name="Oval 264"/>
            <p:cNvSpPr>
              <a:spLocks noChangeArrowheads="1"/>
            </p:cNvSpPr>
            <p:nvPr/>
          </p:nvSpPr>
          <p:spPr bwMode="auto">
            <a:xfrm rot="18924162">
              <a:off x="1408" y="2820"/>
              <a:ext cx="314" cy="1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Char char="§"/>
                <a:defRPr/>
              </a:pPr>
              <a:endParaRPr lang="ko-KR" altLang="en-US">
                <a:solidFill>
                  <a:schemeClr val="bg1"/>
                </a:solidFill>
                <a:latin typeface="+mj-lt"/>
                <a:ea typeface="HY헤드라인M" pitchFamily="18" charset="-127"/>
              </a:endParaRPr>
            </a:p>
          </p:txBody>
        </p:sp>
        <p:sp>
          <p:nvSpPr>
            <p:cNvPr id="43" name="Oval 258"/>
            <p:cNvSpPr>
              <a:spLocks noChangeArrowheads="1"/>
            </p:cNvSpPr>
            <p:nvPr/>
          </p:nvSpPr>
          <p:spPr bwMode="auto">
            <a:xfrm>
              <a:off x="2648" y="3105"/>
              <a:ext cx="971" cy="900"/>
            </a:xfrm>
            <a:prstGeom prst="ellipse">
              <a:avLst/>
            </a:prstGeom>
            <a:gradFill rotWithShape="0">
              <a:gsLst>
                <a:gs pos="0">
                  <a:srgbClr val="0033CC"/>
                </a:gs>
                <a:gs pos="100000">
                  <a:srgbClr val="33CC33">
                    <a:gamma/>
                    <a:shade val="23137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표본 배분</a:t>
              </a:r>
            </a:p>
          </p:txBody>
        </p:sp>
        <p:sp>
          <p:nvSpPr>
            <p:cNvPr id="225298" name="Oval 264"/>
            <p:cNvSpPr>
              <a:spLocks noChangeArrowheads="1"/>
            </p:cNvSpPr>
            <p:nvPr/>
          </p:nvSpPr>
          <p:spPr bwMode="auto">
            <a:xfrm rot="-2675838">
              <a:off x="2692" y="3255"/>
              <a:ext cx="314" cy="1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767676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Char char="§"/>
                <a:defRPr/>
              </a:pPr>
              <a:endParaRPr lang="ko-KR" altLang="ko-KR" sz="16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5" name="Oval 258"/>
            <p:cNvSpPr>
              <a:spLocks noChangeArrowheads="1"/>
            </p:cNvSpPr>
            <p:nvPr/>
          </p:nvSpPr>
          <p:spPr bwMode="auto">
            <a:xfrm>
              <a:off x="3964" y="3120"/>
              <a:ext cx="971" cy="900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33CC33">
                    <a:gamma/>
                    <a:shade val="23137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표본 추출</a:t>
              </a:r>
            </a:p>
          </p:txBody>
        </p:sp>
        <p:sp>
          <p:nvSpPr>
            <p:cNvPr id="46" name="Oval 264"/>
            <p:cNvSpPr>
              <a:spLocks noChangeArrowheads="1"/>
            </p:cNvSpPr>
            <p:nvPr/>
          </p:nvSpPr>
          <p:spPr bwMode="auto">
            <a:xfrm rot="18924162">
              <a:off x="4008" y="3270"/>
              <a:ext cx="315" cy="1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Char char="§"/>
                <a:defRPr/>
              </a:pPr>
              <a:endParaRPr lang="ko-KR" altLang="en-US" dirty="0">
                <a:solidFill>
                  <a:schemeClr val="bg1"/>
                </a:solidFill>
                <a:latin typeface="+mj-lt"/>
                <a:ea typeface="HY헤드라인M" pitchFamily="18" charset="-127"/>
              </a:endParaRPr>
            </a:p>
          </p:txBody>
        </p:sp>
        <p:sp>
          <p:nvSpPr>
            <p:cNvPr id="47" name="Oval 258"/>
            <p:cNvSpPr>
              <a:spLocks noChangeArrowheads="1"/>
            </p:cNvSpPr>
            <p:nvPr/>
          </p:nvSpPr>
          <p:spPr bwMode="auto">
            <a:xfrm>
              <a:off x="4630" y="2205"/>
              <a:ext cx="972" cy="900"/>
            </a:xfrm>
            <a:prstGeom prst="ellipse">
              <a:avLst/>
            </a:prstGeom>
            <a:gradFill rotWithShape="0">
              <a:gsLst>
                <a:gs pos="0">
                  <a:srgbClr val="009900"/>
                </a:gs>
                <a:gs pos="100000">
                  <a:srgbClr val="33CC33">
                    <a:gamma/>
                    <a:shade val="23137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표본명부</a:t>
              </a:r>
              <a:br>
                <a:rPr lang="en-US" altLang="ko-KR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+mj-lt"/>
                  <a:ea typeface="HY견고딕" pitchFamily="18" charset="-127"/>
                </a:rPr>
                <a:t>생성</a:t>
              </a:r>
            </a:p>
          </p:txBody>
        </p:sp>
        <p:sp>
          <p:nvSpPr>
            <p:cNvPr id="48" name="Oval 264"/>
            <p:cNvSpPr>
              <a:spLocks noChangeArrowheads="1"/>
            </p:cNvSpPr>
            <p:nvPr/>
          </p:nvSpPr>
          <p:spPr bwMode="auto">
            <a:xfrm rot="18924162">
              <a:off x="4685" y="2333"/>
              <a:ext cx="315" cy="1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Char char="§"/>
                <a:defRPr/>
              </a:pPr>
              <a:endParaRPr lang="ko-KR" altLang="en-US">
                <a:solidFill>
                  <a:schemeClr val="bg1"/>
                </a:solidFill>
                <a:latin typeface="+mj-lt"/>
                <a:ea typeface="HY헤드라인M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93" y="900"/>
              <a:ext cx="210" cy="2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ko-KR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1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5" y="1979"/>
              <a:ext cx="210" cy="2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ko-KR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2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37" y="2705"/>
              <a:ext cx="210" cy="2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ko-KR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3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24" y="3232"/>
              <a:ext cx="210" cy="2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ko-KR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4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329" y="3264"/>
              <a:ext cx="209" cy="2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ko-KR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5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005" y="2290"/>
              <a:ext cx="209" cy="2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ko-KR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6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079" y="1401"/>
              <a:ext cx="210" cy="2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ctr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ko-KR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7</a:t>
              </a:r>
            </a:p>
          </p:txBody>
        </p:sp>
      </p:grpSp>
      <p:sp>
        <p:nvSpPr>
          <p:cNvPr id="27653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2.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설계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과정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Group 2"/>
          <p:cNvGrpSpPr>
            <a:grpSpLocks/>
          </p:cNvGrpSpPr>
          <p:nvPr/>
        </p:nvGrpSpPr>
        <p:grpSpPr bwMode="auto">
          <a:xfrm>
            <a:off x="0" y="980728"/>
            <a:ext cx="8616950" cy="504825"/>
            <a:chOff x="186" y="373"/>
            <a:chExt cx="5428" cy="318"/>
          </a:xfrm>
        </p:grpSpPr>
        <p:grpSp>
          <p:nvGrpSpPr>
            <p:cNvPr id="30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33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         표본설계 과정</a:t>
                </a:r>
              </a:p>
            </p:txBody>
          </p:sp>
          <p:pic>
            <p:nvPicPr>
              <p:cNvPr id="34" name="Picture 5" descr="1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2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2.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설계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원칙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395288" y="1989138"/>
            <a:ext cx="76327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확률추출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표본추출은 확률표본에 의해 추출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kumimoji="0" lang="ko-KR" altLang="en-US" sz="1600" dirty="0">
                <a:effectLst/>
              </a:rPr>
              <a:t>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모집단의 모든 단위가 선택될 확률이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0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보다 커야 함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→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모든 선택확률이 알려져야 함 </a:t>
            </a:r>
          </a:p>
        </p:txBody>
      </p:sp>
      <p:sp>
        <p:nvSpPr>
          <p:cNvPr id="28677" name="Rectangle 3"/>
          <p:cNvSpPr>
            <a:spLocks noChangeArrowheads="1"/>
          </p:cNvSpPr>
          <p:nvPr/>
        </p:nvSpPr>
        <p:spPr bwMode="auto">
          <a:xfrm>
            <a:off x="395288" y="4221163"/>
            <a:ext cx="7632700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대표성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Representativity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표본은 모집단의 축소판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(miniature)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8678" name="Group 2"/>
          <p:cNvGrpSpPr>
            <a:grpSpLocks/>
          </p:cNvGrpSpPr>
          <p:nvPr/>
        </p:nvGrpSpPr>
        <p:grpSpPr bwMode="auto">
          <a:xfrm>
            <a:off x="179388" y="1052513"/>
            <a:ext cx="8616950" cy="504825"/>
            <a:chOff x="186" y="373"/>
            <a:chExt cx="5428" cy="318"/>
          </a:xfrm>
        </p:grpSpPr>
        <p:grpSp>
          <p:nvGrpSpPr>
            <p:cNvPr id="28679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28681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>
                    <a:effectLst/>
                    <a:latin typeface="HY헤드라인M" pitchFamily="18" charset="-127"/>
                    <a:ea typeface="HY헤드라인M" pitchFamily="18" charset="-127"/>
                  </a:rPr>
                  <a:t>         표본설계 대원칙</a:t>
                </a:r>
              </a:p>
            </p:txBody>
          </p:sp>
          <p:pic>
            <p:nvPicPr>
              <p:cNvPr id="28682" name="Picture 5" descr="1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8680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9" name="Group 2"/>
          <p:cNvGrpSpPr>
            <a:grpSpLocks/>
          </p:cNvGrpSpPr>
          <p:nvPr/>
        </p:nvGrpSpPr>
        <p:grpSpPr bwMode="auto">
          <a:xfrm>
            <a:off x="179388" y="1052513"/>
            <a:ext cx="8616950" cy="504825"/>
            <a:chOff x="186" y="373"/>
            <a:chExt cx="5428" cy="318"/>
          </a:xfrm>
        </p:grpSpPr>
        <p:grpSp>
          <p:nvGrpSpPr>
            <p:cNvPr id="29704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29706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>
                    <a:effectLst/>
                    <a:latin typeface="HY헤드라인M" pitchFamily="18" charset="-127"/>
                    <a:ea typeface="HY헤드라인M" pitchFamily="18" charset="-127"/>
                  </a:rPr>
                  <a:t>         대표성</a:t>
                </a:r>
              </a:p>
            </p:txBody>
          </p:sp>
          <p:pic>
            <p:nvPicPr>
              <p:cNvPr id="29707" name="Picture 5" descr="1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5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sp>
        <p:nvSpPr>
          <p:cNvPr id="29700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2.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설계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대표성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2051050" y="1658938"/>
            <a:ext cx="4699000" cy="4938712"/>
            <a:chOff x="1237" y="845"/>
            <a:chExt cx="3015" cy="3246"/>
          </a:xfrm>
        </p:grpSpPr>
        <p:pic>
          <p:nvPicPr>
            <p:cNvPr id="2970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7" y="845"/>
              <a:ext cx="2989" cy="3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AutoShape 7"/>
            <p:cNvSpPr>
              <a:spLocks noChangeArrowheads="1"/>
            </p:cNvSpPr>
            <p:nvPr/>
          </p:nvSpPr>
          <p:spPr bwMode="gray">
            <a:xfrm>
              <a:off x="1237" y="845"/>
              <a:ext cx="3015" cy="3241"/>
            </a:xfrm>
            <a:prstGeom prst="roundRect">
              <a:avLst>
                <a:gd name="adj" fmla="val 2421"/>
              </a:avLst>
            </a:prstGeom>
            <a:noFill/>
            <a:ln w="762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8" name="Picture 2" descr="모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908050"/>
            <a:ext cx="1800225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59" name="Picture 3" descr="모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1989138"/>
            <a:ext cx="1944687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0" name="Picture 4" descr="모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663" y="2924175"/>
            <a:ext cx="2087562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1" name="Picture 5" descr="모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125" y="3573463"/>
            <a:ext cx="1944688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2" name="Picture 6" descr="모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688" y="333375"/>
            <a:ext cx="1944687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2.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설계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대표성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7" dur="30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 ◈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국가승인통계 현황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780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484784"/>
            <a:ext cx="8208912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/>
              <a:t>❍ 국가승인통계 현황</a:t>
            </a:r>
            <a:endParaRPr lang="en-US" altLang="ko-KR" sz="2000" b="1" dirty="0"/>
          </a:p>
          <a:p>
            <a:pPr algn="just"/>
            <a:endParaRPr lang="ko-KR" altLang="en-US" b="1" dirty="0"/>
          </a:p>
          <a:p>
            <a:pPr algn="just"/>
            <a:r>
              <a:rPr lang="en-US" altLang="ko-KR" dirty="0"/>
              <a:t>  - </a:t>
            </a:r>
            <a:r>
              <a:rPr lang="ko-KR" altLang="en-US" dirty="0"/>
              <a:t>국가승인통계 </a:t>
            </a:r>
            <a:r>
              <a:rPr lang="en-US" altLang="ko-KR" dirty="0"/>
              <a:t>1,081</a:t>
            </a:r>
            <a:r>
              <a:rPr lang="ko-KR" altLang="en-US" dirty="0"/>
              <a:t>종을 작성기관별로 보면 정부기관이 </a:t>
            </a:r>
            <a:r>
              <a:rPr lang="en-US" altLang="ko-KR" dirty="0"/>
              <a:t>892</a:t>
            </a:r>
            <a:r>
              <a:rPr lang="ko-KR" altLang="en-US" dirty="0"/>
              <a:t>종</a:t>
            </a:r>
            <a:r>
              <a:rPr lang="en-US" altLang="ko-KR" dirty="0"/>
              <a:t>(82.5%), </a:t>
            </a:r>
          </a:p>
          <a:p>
            <a:pPr algn="just"/>
            <a:r>
              <a:rPr lang="en-US" altLang="ko-KR" dirty="0"/>
              <a:t>     </a:t>
            </a:r>
            <a:r>
              <a:rPr lang="ko-KR" altLang="en-US" dirty="0"/>
              <a:t>지정기관이 </a:t>
            </a:r>
            <a:r>
              <a:rPr lang="en-US" altLang="ko-KR" dirty="0"/>
              <a:t>189</a:t>
            </a:r>
            <a:r>
              <a:rPr lang="ko-KR" altLang="en-US" dirty="0"/>
              <a:t>종</a:t>
            </a:r>
            <a:r>
              <a:rPr lang="en-US" altLang="ko-KR" dirty="0"/>
              <a:t>(17.5%) </a:t>
            </a:r>
            <a:r>
              <a:rPr lang="ko-KR" altLang="en-US" dirty="0"/>
              <a:t>작성</a:t>
            </a:r>
          </a:p>
          <a:p>
            <a:pPr algn="just"/>
            <a:r>
              <a:rPr lang="en-US" altLang="ko-KR" dirty="0"/>
              <a:t>   ∙ </a:t>
            </a:r>
            <a:r>
              <a:rPr lang="ko-KR" altLang="en-US" dirty="0"/>
              <a:t>정부기관 작성통계 </a:t>
            </a:r>
            <a:r>
              <a:rPr lang="en-US" altLang="ko-KR" dirty="0"/>
              <a:t>892</a:t>
            </a:r>
            <a:r>
              <a:rPr lang="ko-KR" altLang="en-US" dirty="0"/>
              <a:t>종은 중앙행정기관이 </a:t>
            </a:r>
            <a:r>
              <a:rPr lang="en-US" altLang="ko-KR" dirty="0"/>
              <a:t>383</a:t>
            </a:r>
            <a:r>
              <a:rPr lang="ko-KR" altLang="en-US" dirty="0"/>
              <a:t>종</a:t>
            </a:r>
            <a:r>
              <a:rPr lang="en-US" altLang="ko-KR" dirty="0"/>
              <a:t>(42.9%), </a:t>
            </a:r>
            <a:r>
              <a:rPr lang="ko-KR" altLang="en-US" dirty="0" err="1"/>
              <a:t>지자체가</a:t>
            </a:r>
            <a:endParaRPr lang="en-US" altLang="ko-KR" dirty="0"/>
          </a:p>
          <a:p>
            <a:pPr algn="just"/>
            <a:r>
              <a:rPr lang="en-US" altLang="ko-KR" dirty="0"/>
              <a:t>    </a:t>
            </a:r>
            <a:r>
              <a:rPr lang="ko-KR" altLang="en-US" dirty="0"/>
              <a:t> </a:t>
            </a:r>
            <a:r>
              <a:rPr lang="en-US" altLang="ko-KR" dirty="0"/>
              <a:t>509</a:t>
            </a:r>
            <a:r>
              <a:rPr lang="ko-KR" altLang="en-US" dirty="0"/>
              <a:t>종</a:t>
            </a:r>
            <a:r>
              <a:rPr lang="en-US" altLang="ko-KR" dirty="0"/>
              <a:t>(57.1%) </a:t>
            </a:r>
            <a:r>
              <a:rPr lang="ko-KR" altLang="en-US" dirty="0"/>
              <a:t>작성</a:t>
            </a:r>
            <a:endParaRPr lang="en-US" altLang="ko-KR" dirty="0"/>
          </a:p>
          <a:p>
            <a:pPr algn="just"/>
            <a:r>
              <a:rPr lang="en-US" altLang="ko-KR" dirty="0"/>
              <a:t> </a:t>
            </a:r>
            <a:endParaRPr lang="ko-KR" altLang="en-US" dirty="0"/>
          </a:p>
          <a:p>
            <a:pPr algn="just"/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국가승인통계를 </a:t>
            </a:r>
            <a:r>
              <a:rPr lang="ko-KR" altLang="en-US" dirty="0" err="1"/>
              <a:t>작성방법별로</a:t>
            </a:r>
            <a:r>
              <a:rPr lang="ko-KR" altLang="en-US" dirty="0"/>
              <a:t> 보면 조사통계 </a:t>
            </a:r>
            <a:r>
              <a:rPr lang="en-US" altLang="ko-KR" dirty="0"/>
              <a:t>473</a:t>
            </a:r>
            <a:r>
              <a:rPr lang="ko-KR" altLang="en-US" dirty="0"/>
              <a:t>종</a:t>
            </a:r>
            <a:r>
              <a:rPr lang="en-US" altLang="ko-KR" dirty="0"/>
              <a:t>(43.8%), </a:t>
            </a:r>
            <a:r>
              <a:rPr lang="ko-KR" altLang="en-US" dirty="0"/>
              <a:t>보고통계</a:t>
            </a:r>
            <a:endParaRPr lang="en-US" altLang="ko-KR" dirty="0"/>
          </a:p>
          <a:p>
            <a:pPr algn="just"/>
            <a:r>
              <a:rPr lang="en-US" altLang="ko-KR" dirty="0"/>
              <a:t>     475</a:t>
            </a:r>
            <a:r>
              <a:rPr lang="ko-KR" altLang="en-US" dirty="0"/>
              <a:t>종</a:t>
            </a:r>
            <a:r>
              <a:rPr lang="en-US" altLang="ko-KR" dirty="0"/>
              <a:t>(43.9%), </a:t>
            </a:r>
            <a:r>
              <a:rPr lang="ko-KR" altLang="en-US" dirty="0"/>
              <a:t>가공통계 </a:t>
            </a:r>
            <a:r>
              <a:rPr lang="en-US" altLang="ko-KR" dirty="0"/>
              <a:t>133</a:t>
            </a:r>
            <a:r>
              <a:rPr lang="ko-KR" altLang="en-US" dirty="0"/>
              <a:t>종</a:t>
            </a:r>
            <a:r>
              <a:rPr lang="en-US" altLang="ko-KR" dirty="0"/>
              <a:t>(12.3%)</a:t>
            </a:r>
          </a:p>
          <a:p>
            <a:pPr algn="just">
              <a:buFontTx/>
              <a:buChar char="-"/>
            </a:pPr>
            <a:endParaRPr lang="ko-KR" altLang="en-US" dirty="0"/>
          </a:p>
          <a:p>
            <a:pPr algn="just"/>
            <a:r>
              <a:rPr lang="en-US" altLang="ko-KR" dirty="0"/>
              <a:t>   ∙ </a:t>
            </a:r>
            <a:r>
              <a:rPr lang="ko-KR" altLang="en-US" dirty="0"/>
              <a:t>조사통계를 작성기관별로 보면 정부기관이 </a:t>
            </a:r>
            <a:r>
              <a:rPr lang="en-US" altLang="ko-KR" dirty="0"/>
              <a:t>367</a:t>
            </a:r>
            <a:r>
              <a:rPr lang="ko-KR" altLang="en-US" dirty="0"/>
              <a:t>종</a:t>
            </a:r>
            <a:r>
              <a:rPr lang="en-US" altLang="ko-KR" dirty="0"/>
              <a:t>(77.6%), </a:t>
            </a:r>
            <a:r>
              <a:rPr lang="ko-KR" altLang="en-US" dirty="0"/>
              <a:t>지정기관이</a:t>
            </a:r>
            <a:endParaRPr lang="en-US" altLang="ko-KR" dirty="0"/>
          </a:p>
          <a:p>
            <a:pPr algn="just"/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en-US" altLang="ko-KR" dirty="0"/>
              <a:t>106</a:t>
            </a:r>
            <a:r>
              <a:rPr lang="ko-KR" altLang="en-US" dirty="0"/>
              <a:t>종</a:t>
            </a:r>
            <a:r>
              <a:rPr lang="en-US" altLang="ko-KR" dirty="0"/>
              <a:t>(22.4%) </a:t>
            </a:r>
            <a:r>
              <a:rPr lang="ko-KR" altLang="en-US" dirty="0"/>
              <a:t>작성</a:t>
            </a:r>
          </a:p>
          <a:p>
            <a:pPr algn="just"/>
            <a:r>
              <a:rPr lang="en-US" altLang="ko-KR" dirty="0"/>
              <a:t>   ∙ </a:t>
            </a:r>
            <a:r>
              <a:rPr lang="ko-KR" altLang="en-US" dirty="0"/>
              <a:t>정부기관 작성통계 중 중앙행정기관이 </a:t>
            </a:r>
            <a:r>
              <a:rPr lang="en-US" altLang="ko-KR" dirty="0"/>
              <a:t>188</a:t>
            </a:r>
            <a:r>
              <a:rPr lang="ko-KR" altLang="en-US" dirty="0"/>
              <a:t>종</a:t>
            </a:r>
            <a:r>
              <a:rPr lang="en-US" altLang="ko-KR" dirty="0"/>
              <a:t>(51.2%), </a:t>
            </a:r>
            <a:r>
              <a:rPr lang="ko-KR" altLang="en-US" dirty="0"/>
              <a:t>지방자치단체가</a:t>
            </a:r>
            <a:endParaRPr lang="en-US" altLang="ko-KR" dirty="0"/>
          </a:p>
          <a:p>
            <a:pPr algn="just"/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en-US" altLang="ko-KR" dirty="0"/>
              <a:t>179</a:t>
            </a:r>
            <a:r>
              <a:rPr lang="ko-KR" altLang="en-US" dirty="0"/>
              <a:t>종</a:t>
            </a:r>
            <a:r>
              <a:rPr lang="en-US" altLang="ko-KR" dirty="0"/>
              <a:t>(48.8%) </a:t>
            </a:r>
            <a:r>
              <a:rPr lang="ko-KR" altLang="en-US" dirty="0"/>
              <a:t>작성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2.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설계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대표성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195513" y="1357313"/>
            <a:ext cx="4681537" cy="5176837"/>
            <a:chOff x="1383" y="741"/>
            <a:chExt cx="3026" cy="3352"/>
          </a:xfrm>
        </p:grpSpPr>
        <p:pic>
          <p:nvPicPr>
            <p:cNvPr id="3174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3" y="754"/>
              <a:ext cx="3026" cy="3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AutoShape 4"/>
            <p:cNvSpPr>
              <a:spLocks noChangeArrowheads="1"/>
            </p:cNvSpPr>
            <p:nvPr/>
          </p:nvSpPr>
          <p:spPr bwMode="gray">
            <a:xfrm>
              <a:off x="1383" y="741"/>
              <a:ext cx="3015" cy="3345"/>
            </a:xfrm>
            <a:prstGeom prst="roundRect">
              <a:avLst>
                <a:gd name="adj" fmla="val 2421"/>
              </a:avLst>
            </a:prstGeom>
            <a:noFill/>
            <a:ln w="762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9750" y="1412875"/>
            <a:ext cx="5040313" cy="3095625"/>
            <a:chOff x="340" y="935"/>
            <a:chExt cx="3402" cy="2314"/>
          </a:xfrm>
        </p:grpSpPr>
        <p:sp>
          <p:nvSpPr>
            <p:cNvPr id="408582" name="Rectangle 6"/>
            <p:cNvSpPr>
              <a:spLocks noChangeArrowheads="1"/>
            </p:cNvSpPr>
            <p:nvPr/>
          </p:nvSpPr>
          <p:spPr bwMode="auto">
            <a:xfrm>
              <a:off x="340" y="935"/>
              <a:ext cx="3402" cy="2314"/>
            </a:xfrm>
            <a:prstGeom prst="rect">
              <a:avLst/>
            </a:prstGeom>
            <a:solidFill>
              <a:srgbClr val="D4FC8C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32779" name="Picture 5" descr="표본크기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" y="965"/>
              <a:ext cx="3311" cy="2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8584" name="Text Box 8"/>
          <p:cNvSpPr txBox="1">
            <a:spLocks noChangeArrowheads="1"/>
          </p:cNvSpPr>
          <p:nvPr/>
        </p:nvSpPr>
        <p:spPr bwMode="auto">
          <a:xfrm>
            <a:off x="468313" y="4797425"/>
            <a:ext cx="8353425" cy="1477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ko-KR" dirty="0"/>
              <a:t>◈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표본의 크기는 주어지는 것이 아니라 기획단계에서 결정해야 함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defRPr/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표본이 커질 수록 표본오차는 작아지므로 되도록 큰 표본을 얻어야 한다 </a:t>
            </a:r>
          </a:p>
          <a:p>
            <a:pPr algn="l">
              <a:spcBef>
                <a:spcPct val="50000"/>
              </a:spcBef>
              <a:defRPr/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반면에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작은 표본을 얻어야 하는 상황이 존재</a:t>
            </a:r>
          </a:p>
          <a:p>
            <a:pPr algn="l">
              <a:spcBef>
                <a:spcPct val="50000"/>
              </a:spcBef>
              <a:defRPr/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 ① 비용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예산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 ②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자료수집 및 처리의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시의성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③ 무응답 등의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비표본오차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2772" name="Group 2"/>
          <p:cNvGrpSpPr>
            <a:grpSpLocks/>
          </p:cNvGrpSpPr>
          <p:nvPr/>
        </p:nvGrpSpPr>
        <p:grpSpPr bwMode="auto">
          <a:xfrm>
            <a:off x="179388" y="1052513"/>
            <a:ext cx="8616950" cy="504825"/>
            <a:chOff x="186" y="373"/>
            <a:chExt cx="5428" cy="318"/>
          </a:xfrm>
        </p:grpSpPr>
        <p:grpSp>
          <p:nvGrpSpPr>
            <p:cNvPr id="32774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32776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>
                    <a:effectLst/>
                    <a:latin typeface="HY헤드라인M" pitchFamily="18" charset="-127"/>
                    <a:ea typeface="HY헤드라인M" pitchFamily="18" charset="-127"/>
                  </a:rPr>
                  <a:t>         표본규모</a:t>
                </a:r>
              </a:p>
            </p:txBody>
          </p:sp>
          <p:pic>
            <p:nvPicPr>
              <p:cNvPr id="32777" name="Picture 5" descr="1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2775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sp>
        <p:nvSpPr>
          <p:cNvPr id="32773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2.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설계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표본규모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4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ChangeArrowheads="1"/>
          </p:cNvSpPr>
          <p:nvPr/>
        </p:nvSpPr>
        <p:spPr bwMode="auto">
          <a:xfrm>
            <a:off x="250825" y="1773238"/>
            <a:ext cx="8534400" cy="4681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buFontTx/>
              <a:buChar char="•"/>
              <a:defRPr/>
            </a:pPr>
            <a:endParaRPr lang="en-US" altLang="ko-KR" sz="2000" dirty="0"/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120000"/>
              <a:buFont typeface="Arial" pitchFamily="34" charset="0"/>
              <a:buChar char="•"/>
              <a:defRPr/>
            </a:pPr>
            <a:r>
              <a:rPr kumimoji="0" lang="ko-KR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비확률표본</a:t>
            </a:r>
            <a:r>
              <a:rPr kumimoji="0"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추출 시 : </a:t>
            </a:r>
            <a:r>
              <a:rPr kumimoji="0" lang="ko-KR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사용가능한</a:t>
            </a:r>
            <a:r>
              <a:rPr kumimoji="0"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예산과 시간에 따라 조사자의 판단에 따라 결정하며, 특별히 계산하는 방법은 없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음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120000"/>
              <a:buFont typeface="Arial" pitchFamily="34" charset="0"/>
              <a:buChar char="•"/>
              <a:defRPr/>
            </a:pPr>
            <a:endParaRPr kumimoji="0"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80000"/>
              </a:spcBef>
              <a:spcAft>
                <a:spcPct val="20000"/>
              </a:spcAft>
              <a:buSzPct val="120000"/>
              <a:buFont typeface="Arial" pitchFamily="34" charset="0"/>
              <a:buChar char="•"/>
              <a:defRPr/>
            </a:pPr>
            <a:r>
              <a:rPr kumimoji="0"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확률표본 추출 시 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목</a:t>
            </a:r>
            <a:r>
              <a:rPr kumimoji="0"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표모집단의 </a:t>
            </a:r>
            <a:r>
              <a:rPr kumimoji="0" lang="ko-KR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조사변수값의</a:t>
            </a:r>
            <a:r>
              <a:rPr kumimoji="0"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분산, 신뢰수준, 허용오차에 따라 결정</a:t>
            </a: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kumimoji="0" lang="ko-KR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분산값이</a:t>
            </a:r>
            <a:r>
              <a:rPr kumimoji="0"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클수록 표본의 크기는 커야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함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kumimoji="0"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추정치에 대해서 높은 신뢰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성을 </a:t>
            </a:r>
            <a:r>
              <a:rPr kumimoji="0"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원할수록 표본의 크기는 커야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함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kumimoji="0"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허용오차가 작을수록 표본의 크기는 커야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함</a:t>
            </a:r>
            <a:endParaRPr kumimoji="0"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3795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2.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설계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표본크기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23528" y="1484784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표본크기 결정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2" descr="rrect(투명)01-0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750" y="1028700"/>
            <a:ext cx="8318500" cy="211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755650" y="2390775"/>
            <a:ext cx="7818438" cy="1820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buFontTx/>
              <a:buChar char="•"/>
              <a:defRPr/>
            </a:pPr>
            <a:endParaRPr lang="en-US" altLang="ko-KR" sz="20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3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신뢰수준은 보통 90%, 95%, 99% 중 하나를 선택</a:t>
            </a:r>
          </a:p>
          <a:p>
            <a:pPr marL="542925" lvl="1" indent="-276225" algn="l">
              <a:lnSpc>
                <a:spcPct val="13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Z(신뢰수준)가 클수록</a:t>
            </a:r>
          </a:p>
          <a:p>
            <a:pPr marL="542925" lvl="1" indent="-276225" algn="l">
              <a:lnSpc>
                <a:spcPct val="130000"/>
              </a:lnSpc>
              <a:buSzPct val="120000"/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(분산)이 클수록</a:t>
            </a:r>
          </a:p>
          <a:p>
            <a:pPr marL="542925" lvl="1" indent="-276225" algn="l">
              <a:lnSpc>
                <a:spcPct val="13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d(허용오차)가 작을수록 n이 커진다</a:t>
            </a:r>
          </a:p>
          <a:p>
            <a:pPr marL="542925" lvl="1" indent="-276225" algn="l">
              <a:lnSpc>
                <a:spcPct val="130000"/>
              </a:lnSpc>
              <a:buSzPct val="120000"/>
              <a:buFont typeface="Wingdings" pitchFamily="2" charset="2"/>
              <a:buNone/>
              <a:defRPr/>
            </a:pP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052513" y="1590675"/>
          <a:ext cx="14747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Equation" r:id="rId5" imgW="698400" imgH="419040" progId="Equation.3">
                  <p:embed/>
                </p:oleObj>
              </mc:Choice>
              <mc:Fallback>
                <p:oleObj name="Equation" r:id="rId5" imgW="69840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1590675"/>
                        <a:ext cx="1474787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14" name="Group 6"/>
          <p:cNvGraphicFramePr>
            <a:graphicFrameLocks noGrp="1"/>
          </p:cNvGraphicFramePr>
          <p:nvPr/>
        </p:nvGraphicFramePr>
        <p:xfrm>
          <a:off x="2779713" y="1519238"/>
          <a:ext cx="5311775" cy="1279843"/>
        </p:xfrm>
        <a:graphic>
          <a:graphicData uri="http://schemas.openxmlformats.org/drawingml/2006/table">
            <a:tbl>
              <a:tblPr/>
              <a:tblGrid>
                <a:gridCol w="309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Z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신뢰수준과 관련된 </a:t>
                      </a:r>
                      <a:r>
                        <a:rPr kumimoji="1" lang="en-US" altLang="ko-KR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Z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endParaRPr kumimoji="1" lang="ko-KR" altLang="ko-KR" sz="14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모집단 분산의 추정치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사전정보나 경험을 토대로 추정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하고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pilot study 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등을 활용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d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허용오차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평균값의 단위와 같은 단위로 나타냄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0236" name="AutoShape 28"/>
          <p:cNvSpPr>
            <a:spLocks/>
          </p:cNvSpPr>
          <p:nvPr/>
        </p:nvSpPr>
        <p:spPr bwMode="auto">
          <a:xfrm>
            <a:off x="2646363" y="1682750"/>
            <a:ext cx="117475" cy="887413"/>
          </a:xfrm>
          <a:prstGeom prst="leftBrace">
            <a:avLst>
              <a:gd name="adj1" fmla="val 62950"/>
              <a:gd name="adj2" fmla="val 50000"/>
            </a:avLst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b="1">
              <a:latin typeface="굴림체" pitchFamily="49" charset="-127"/>
              <a:ea typeface="굴림체" pitchFamily="49" charset="-127"/>
            </a:endParaRPr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2813050" y="1879600"/>
          <a:ext cx="3524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Equation" r:id="rId7" imgW="215640" imgH="203040" progId="Equation.3">
                  <p:embed/>
                </p:oleObj>
              </mc:Choice>
              <mc:Fallback>
                <p:oleObj name="Equation" r:id="rId7" imgW="21564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1879600"/>
                        <a:ext cx="352425" cy="26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0238" name="Rectangle 30"/>
          <p:cNvSpPr>
            <a:spLocks noChangeArrowheads="1"/>
          </p:cNvSpPr>
          <p:nvPr/>
        </p:nvSpPr>
        <p:spPr bwMode="auto">
          <a:xfrm>
            <a:off x="827584" y="4327525"/>
            <a:ext cx="7818437" cy="1820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buFontTx/>
              <a:buChar char="•"/>
              <a:defRPr/>
            </a:pPr>
            <a:endParaRPr lang="en-US" altLang="ko-KR" sz="20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SzPct val="120000"/>
              <a:buFont typeface="Arial" pitchFamily="34" charset="0"/>
              <a:buChar char="•"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절대오차 : </a:t>
            </a:r>
          </a:p>
          <a:p>
            <a:pPr marL="542925" lvl="1" indent="-276225" algn="l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SzPct val="120000"/>
              <a:buFont typeface="Arial" pitchFamily="34" charset="0"/>
              <a:buChar char="•"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상대오차 : </a:t>
            </a:r>
          </a:p>
          <a:p>
            <a:pPr marL="542925" lvl="1" indent="-276225" algn="l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SzPct val="120000"/>
              <a:buFont typeface="Arial" pitchFamily="34" charset="0"/>
              <a:buChar char="•"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상대표준오차 : </a:t>
            </a:r>
          </a:p>
          <a:p>
            <a:pPr marL="542925" lvl="1" indent="-276225" algn="l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SzPct val="120000"/>
              <a:buFont typeface="Wingdings" pitchFamily="2" charset="2"/>
              <a:buChar char="ü"/>
              <a:defRPr/>
            </a:pP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120000"/>
              <a:buFont typeface="Wingdings" pitchFamily="2" charset="2"/>
              <a:buNone/>
              <a:defRPr/>
            </a:pP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4100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3282477" y="4941168"/>
          <a:ext cx="857475" cy="313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Equation" r:id="rId9" imgW="660240" imgH="241200" progId="Equation.3">
                  <p:embed/>
                </p:oleObj>
              </mc:Choice>
              <mc:Fallback>
                <p:oleObj name="Equation" r:id="rId9" imgW="66024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477" y="4941168"/>
                        <a:ext cx="857475" cy="3133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62263" y="5270500"/>
          <a:ext cx="154622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Equation" r:id="rId11" imgW="901440" imgH="368280" progId="Equation.3">
                  <p:embed/>
                </p:oleObj>
              </mc:Choice>
              <mc:Fallback>
                <p:oleObj name="Equation" r:id="rId11" imgW="901440" imgH="368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5270500"/>
                        <a:ext cx="1546225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915816" y="5868988"/>
          <a:ext cx="16859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Equation" r:id="rId13" imgW="952200" imgH="241200" progId="Equation.3">
                  <p:embed/>
                </p:oleObj>
              </mc:Choice>
              <mc:Fallback>
                <p:oleObj name="Equation" r:id="rId13" imgW="9522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5868988"/>
                        <a:ext cx="1685925" cy="42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2.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설계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표본크기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(SRS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기준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/>
        </p:nvGraphicFramePr>
        <p:xfrm>
          <a:off x="1403648" y="3581648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수식" r:id="rId15" imgW="253800" imgH="279360" progId="Equation.3">
                  <p:embed/>
                </p:oleObj>
              </mc:Choice>
              <mc:Fallback>
                <p:oleObj name="수식" r:id="rId15" imgW="253800" imgH="27936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581648"/>
                        <a:ext cx="2540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467544" y="4293096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허용오차 종류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323528" y="980728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fpc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무시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즉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대규모 모집단 가정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2" descr="rrect(투명)01-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836712"/>
            <a:ext cx="8318500" cy="31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827088" y="1916708"/>
          <a:ext cx="176212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4" imgW="939600" imgH="431640" progId="Equation.3">
                  <p:embed/>
                </p:oleObj>
              </mc:Choice>
              <mc:Fallback>
                <p:oleObj name="Equation" r:id="rId4" imgW="93960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708"/>
                        <a:ext cx="1762125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37" name="Group 5"/>
          <p:cNvGraphicFramePr>
            <a:graphicFrameLocks noGrp="1"/>
          </p:cNvGraphicFramePr>
          <p:nvPr/>
        </p:nvGraphicFramePr>
        <p:xfrm>
          <a:off x="2771775" y="1700808"/>
          <a:ext cx="5226050" cy="1658685"/>
        </p:xfrm>
        <a:graphic>
          <a:graphicData uri="http://schemas.openxmlformats.org/drawingml/2006/table">
            <a:tbl>
              <a:tblPr/>
              <a:tblGrid>
                <a:gridCol w="30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Z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신뢰수준과 관련된 </a:t>
                      </a:r>
                      <a:r>
                        <a:rPr kumimoji="1" lang="en-US" altLang="ko-KR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Z 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값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endParaRPr kumimoji="1" lang="ko-KR" altLang="ko-KR" sz="14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조사특성값을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 가질 비율의 추정치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사전정보나 경험을 토대로 추정하거나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pilot study 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등을 활용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endParaRPr kumimoji="1" lang="ko-KR" altLang="ko-KR" sz="14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1 -   , </a:t>
                      </a: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조사특성값을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 갖지 않을 비율의 추정치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d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허용오차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비율로 나타냄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1264" name="AutoShape 32"/>
          <p:cNvSpPr>
            <a:spLocks/>
          </p:cNvSpPr>
          <p:nvPr/>
        </p:nvSpPr>
        <p:spPr bwMode="auto">
          <a:xfrm>
            <a:off x="2627313" y="1700808"/>
            <a:ext cx="142875" cy="1358900"/>
          </a:xfrm>
          <a:prstGeom prst="leftBrace">
            <a:avLst>
              <a:gd name="adj1" fmla="val 79259"/>
              <a:gd name="adj2" fmla="val 50000"/>
            </a:avLst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843213" y="2132608"/>
          <a:ext cx="1905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2608"/>
                        <a:ext cx="190500" cy="26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843213" y="2635845"/>
          <a:ext cx="1587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Equation" r:id="rId8" imgW="126720" imgH="215640" progId="Equation.3">
                  <p:embed/>
                </p:oleObj>
              </mc:Choice>
              <mc:Fallback>
                <p:oleObj name="Equation" r:id="rId8" imgW="1267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635845"/>
                        <a:ext cx="158750" cy="26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3851275" y="2708275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10" imgW="152280" imgH="215640" progId="Equation.3">
                  <p:embed/>
                </p:oleObj>
              </mc:Choice>
              <mc:Fallback>
                <p:oleObj name="Equation" r:id="rId10" imgW="15228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708275"/>
                        <a:ext cx="152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4500563" y="4941888"/>
          <a:ext cx="9477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11" imgW="469800" imgH="177480" progId="Equation.3">
                  <p:embed/>
                </p:oleObj>
              </mc:Choice>
              <mc:Fallback>
                <p:oleObj name="Equation" r:id="rId11" imgW="469800" imgH="17748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941888"/>
                        <a:ext cx="9477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68" name="Text Box 36"/>
          <p:cNvSpPr txBox="1">
            <a:spLocks noChangeArrowheads="1"/>
          </p:cNvSpPr>
          <p:nvPr/>
        </p:nvSpPr>
        <p:spPr bwMode="auto">
          <a:xfrm>
            <a:off x="755576" y="4509120"/>
            <a:ext cx="7993062" cy="1198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대선에서의 여론조사 </a:t>
            </a:r>
          </a:p>
          <a:p>
            <a:pPr algn="l">
              <a:spcBef>
                <a:spcPct val="50000"/>
              </a:spcBef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- 95%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신뢰수준에서 허용오차가               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로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한다</a:t>
            </a:r>
          </a:p>
          <a:p>
            <a:pPr algn="l">
              <a:lnSpc>
                <a:spcPct val="20000"/>
              </a:lnSpc>
              <a:spcBef>
                <a:spcPct val="50000"/>
              </a:spcBef>
              <a:defRPr/>
            </a:pPr>
            <a:endParaRPr lang="ko-KR" altLang="en-US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20000"/>
              </a:lnSpc>
              <a:spcBef>
                <a:spcPct val="50000"/>
              </a:spcBef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- n = 4*{(0.5*0.5)/0.031</a:t>
            </a:r>
            <a:r>
              <a:rPr lang="en-US" altLang="ko-KR" baseline="30000" dirty="0">
                <a:effectLst/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} = 1/0.00096 = 1,040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명 </a:t>
            </a:r>
          </a:p>
        </p:txBody>
      </p:sp>
      <p:sp>
        <p:nvSpPr>
          <p:cNvPr id="12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2.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설계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표본크기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(SRS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기준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3528" y="3717032"/>
            <a:ext cx="82089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P*q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의 최대값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¼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사용할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경우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699" name="Group 203"/>
          <p:cNvGraphicFramePr>
            <a:graphicFrameLocks noGrp="1"/>
          </p:cNvGraphicFramePr>
          <p:nvPr>
            <p:ph/>
          </p:nvPr>
        </p:nvGraphicFramePr>
        <p:xfrm>
          <a:off x="550863" y="2276475"/>
          <a:ext cx="4008437" cy="3849689"/>
        </p:xfrm>
        <a:graphic>
          <a:graphicData uri="http://schemas.openxmlformats.org/drawingml/2006/table">
            <a:tbl>
              <a:tblPr/>
              <a:tblGrid>
                <a:gridCol w="185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확률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표본추출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비확률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표본추출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단순무작위표본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편의표본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계통 표본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판단표본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층화표본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  <a:p>
                      <a:pPr marL="222250" marR="0" lvl="1" indent="746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비례적</a:t>
                      </a:r>
                    </a:p>
                    <a:p>
                      <a:pPr marL="222250" marR="0" lvl="1" indent="746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 불비례적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할당표본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집락표본</a:t>
                      </a:r>
                    </a:p>
                    <a:p>
                      <a:pPr marL="209550" marR="0" lvl="1" indent="2079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지역표본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눈덩이표본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5003800" y="2852738"/>
            <a:ext cx="3514725" cy="2430462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E8E8E8"/>
              </a:gs>
            </a:gsLst>
            <a:lin ang="5400000" scaled="1"/>
          </a:gradFill>
          <a:ln w="25400">
            <a:solidFill>
              <a:schemeClr val="bg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l">
              <a:defRPr/>
            </a:pPr>
            <a:endParaRPr lang="ko-KR" altLang="en-US">
              <a:effectLst/>
              <a:latin typeface="굴림" charset="-127"/>
              <a:ea typeface="굴림" charset="-127"/>
            </a:endParaRPr>
          </a:p>
        </p:txBody>
      </p:sp>
      <p:sp>
        <p:nvSpPr>
          <p:cNvPr id="234692" name="Text Box 196" descr="밝은 수직선"/>
          <p:cNvSpPr txBox="1">
            <a:spLocks noChangeArrowheads="1"/>
          </p:cNvSpPr>
          <p:nvPr/>
        </p:nvSpPr>
        <p:spPr bwMode="auto">
          <a:xfrm>
            <a:off x="5033963" y="3729038"/>
            <a:ext cx="4071937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0975" indent="-180975" algn="l" latinLnBrk="0">
              <a:lnSpc>
                <a:spcPct val="130000"/>
              </a:lnSpc>
              <a:spcBef>
                <a:spcPct val="20000"/>
              </a:spcBef>
              <a:buClr>
                <a:srgbClr val="969696"/>
              </a:buClr>
              <a:buSzPct val="60000"/>
              <a:buFont typeface="Wingdings" pitchFamily="2" charset="2"/>
              <a:buNone/>
              <a:defRPr/>
            </a:pPr>
            <a:r>
              <a:rPr lang="ko-KR" altLang="en-US" sz="1600" b="1" dirty="0">
                <a:solidFill>
                  <a:srgbClr val="CC0000"/>
                </a:solidFill>
                <a:effectLst/>
              </a:rPr>
              <a:t>적은 시간에 적은 비용으로 효과적인 </a:t>
            </a:r>
          </a:p>
          <a:p>
            <a:pPr marL="180975" indent="-180975" algn="l" latinLnBrk="0">
              <a:lnSpc>
                <a:spcPct val="130000"/>
              </a:lnSpc>
              <a:spcBef>
                <a:spcPct val="20000"/>
              </a:spcBef>
              <a:buClr>
                <a:srgbClr val="969696"/>
              </a:buClr>
              <a:buSzPct val="60000"/>
              <a:buFont typeface="Wingdings" pitchFamily="2" charset="2"/>
              <a:buNone/>
              <a:defRPr/>
            </a:pPr>
            <a:r>
              <a:rPr lang="ko-KR" altLang="en-US" sz="1600" b="1" dirty="0">
                <a:solidFill>
                  <a:srgbClr val="CC0000"/>
                </a:solidFill>
                <a:effectLst/>
              </a:rPr>
              <a:t>결과를 얻기 위해 각 상황에 적절한</a:t>
            </a:r>
          </a:p>
          <a:p>
            <a:pPr marL="180975" indent="-180975" algn="l" latinLnBrk="0">
              <a:lnSpc>
                <a:spcPct val="130000"/>
              </a:lnSpc>
              <a:spcBef>
                <a:spcPct val="20000"/>
              </a:spcBef>
              <a:buClr>
                <a:srgbClr val="969696"/>
              </a:buClr>
              <a:buSzPct val="60000"/>
              <a:buFont typeface="Wingdings" pitchFamily="2" charset="2"/>
              <a:buNone/>
              <a:defRPr/>
            </a:pPr>
            <a:r>
              <a:rPr lang="ko-KR" altLang="en-US" sz="1600" b="1" dirty="0">
                <a:solidFill>
                  <a:srgbClr val="CC0000"/>
                </a:solidFill>
                <a:effectLst/>
              </a:rPr>
              <a:t>최적방법을 사용하기 위해서 이다</a:t>
            </a:r>
            <a:r>
              <a:rPr lang="en-US" altLang="ko-KR" sz="1600" b="1" dirty="0">
                <a:solidFill>
                  <a:srgbClr val="CC0000"/>
                </a:solidFill>
                <a:effectLst/>
              </a:rPr>
              <a:t>.</a:t>
            </a:r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5110163" y="3138488"/>
            <a:ext cx="150812" cy="150812"/>
          </a:xfrm>
          <a:prstGeom prst="ellipse">
            <a:avLst/>
          </a:prstGeom>
          <a:gradFill rotWithShape="1">
            <a:gsLst>
              <a:gs pos="0">
                <a:srgbClr val="F1F1F1"/>
              </a:gs>
              <a:gs pos="100000">
                <a:srgbClr val="C0C0C0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l"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grpSp>
        <p:nvGrpSpPr>
          <p:cNvPr id="34856" name="Group 198"/>
          <p:cNvGrpSpPr>
            <a:grpSpLocks/>
          </p:cNvGrpSpPr>
          <p:nvPr/>
        </p:nvGrpSpPr>
        <p:grpSpPr bwMode="auto">
          <a:xfrm>
            <a:off x="5360988" y="3043238"/>
            <a:ext cx="2925762" cy="366712"/>
            <a:chOff x="1177" y="-1084"/>
            <a:chExt cx="1842" cy="229"/>
          </a:xfrm>
        </p:grpSpPr>
        <p:sp>
          <p:nvSpPr>
            <p:cNvPr id="34857" name="WordArt 199"/>
            <p:cNvSpPr>
              <a:spLocks noChangeArrowheads="1" noChangeShapeType="1" noTextEdit="1"/>
            </p:cNvSpPr>
            <p:nvPr/>
          </p:nvSpPr>
          <p:spPr bwMode="auto">
            <a:xfrm>
              <a:off x="1177" y="-1083"/>
              <a:ext cx="1842" cy="2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ko-KR" altLang="en-US" sz="2400" kern="10">
                  <a:ln w="25400">
                    <a:solidFill>
                      <a:srgbClr val="333333"/>
                    </a:solidFill>
                    <a:round/>
                    <a:headEnd/>
                    <a:tailEnd/>
                  </a:ln>
                  <a:noFill/>
                  <a:effectLst>
                    <a:outerShdw dist="17961" dir="2700000" algn="ctr" rotWithShape="0">
                      <a:srgbClr val="000000"/>
                    </a:outerShdw>
                  </a:effectLst>
                  <a:latin typeface="HY울릉도B"/>
                  <a:ea typeface="HY울릉도B"/>
                </a:rPr>
                <a:t>여러 가지 방법이 발생하는 이유</a:t>
              </a:r>
            </a:p>
          </p:txBody>
        </p:sp>
        <p:sp>
          <p:nvSpPr>
            <p:cNvPr id="34858" name="WordArt 200"/>
            <p:cNvSpPr>
              <a:spLocks noChangeArrowheads="1" noChangeShapeType="1" noTextEdit="1"/>
            </p:cNvSpPr>
            <p:nvPr/>
          </p:nvSpPr>
          <p:spPr bwMode="auto">
            <a:xfrm>
              <a:off x="1177" y="-1084"/>
              <a:ext cx="1842" cy="2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ko-KR" altLang="en-US" sz="2400" kern="10">
                  <a:ln w="317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33CCFF"/>
                      </a:gs>
                      <a:gs pos="100000">
                        <a:srgbClr val="0099CC"/>
                      </a:gs>
                    </a:gsLst>
                    <a:lin ang="5400000" scaled="1"/>
                  </a:gradFill>
                  <a:effectLst>
                    <a:outerShdw dist="38100" dir="2700000" algn="tl" rotWithShape="0">
                      <a:srgbClr val="000000">
                        <a:alpha val="43137"/>
                      </a:srgbClr>
                    </a:outerShdw>
                  </a:effectLst>
                  <a:latin typeface="HY울릉도B"/>
                  <a:ea typeface="HY울릉도B"/>
                </a:rPr>
                <a:t>여러 가지 방법이 발생하는 이유</a:t>
              </a:r>
            </a:p>
          </p:txBody>
        </p:sp>
      </p:grp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68313" y="1196975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표본추출 방법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표본추출방법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5435600" y="2509838"/>
            <a:ext cx="150813" cy="150812"/>
          </a:xfrm>
          <a:prstGeom prst="ellipse">
            <a:avLst/>
          </a:prstGeom>
          <a:gradFill rotWithShape="1">
            <a:gsLst>
              <a:gs pos="0">
                <a:srgbClr val="F1F1F1"/>
              </a:gs>
              <a:gs pos="100000">
                <a:srgbClr val="C0C0C0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l"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grpSp>
        <p:nvGrpSpPr>
          <p:cNvPr id="35846" name="Group 44"/>
          <p:cNvGrpSpPr>
            <a:grpSpLocks/>
          </p:cNvGrpSpPr>
          <p:nvPr/>
        </p:nvGrpSpPr>
        <p:grpSpPr bwMode="auto">
          <a:xfrm>
            <a:off x="5686425" y="2414588"/>
            <a:ext cx="2925763" cy="366712"/>
            <a:chOff x="1177" y="-1084"/>
            <a:chExt cx="1842" cy="229"/>
          </a:xfrm>
        </p:grpSpPr>
        <p:sp>
          <p:nvSpPr>
            <p:cNvPr id="35878" name="WordArt 45"/>
            <p:cNvSpPr>
              <a:spLocks noChangeArrowheads="1" noChangeShapeType="1" noTextEdit="1"/>
            </p:cNvSpPr>
            <p:nvPr/>
          </p:nvSpPr>
          <p:spPr bwMode="auto">
            <a:xfrm>
              <a:off x="1177" y="-1083"/>
              <a:ext cx="1842" cy="2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ko-KR" altLang="en-US" sz="2400" kern="10">
                  <a:ln w="25400">
                    <a:solidFill>
                      <a:srgbClr val="333333"/>
                    </a:solidFill>
                    <a:round/>
                    <a:headEnd/>
                    <a:tailEnd/>
                  </a:ln>
                  <a:noFill/>
                  <a:effectLst>
                    <a:outerShdw dist="17961" dir="2700000" algn="ctr" rotWithShape="0">
                      <a:srgbClr val="000000"/>
                    </a:outerShdw>
                  </a:effectLst>
                  <a:latin typeface="HY울릉도B"/>
                  <a:ea typeface="HY울릉도B"/>
                </a:rPr>
                <a:t>모집단에 대해 보다 대표성이 높다</a:t>
              </a:r>
            </a:p>
          </p:txBody>
        </p:sp>
        <p:sp>
          <p:nvSpPr>
            <p:cNvPr id="35879" name="WordArt 46"/>
            <p:cNvSpPr>
              <a:spLocks noChangeArrowheads="1" noChangeShapeType="1" noTextEdit="1"/>
            </p:cNvSpPr>
            <p:nvPr/>
          </p:nvSpPr>
          <p:spPr bwMode="auto">
            <a:xfrm>
              <a:off x="1177" y="-1084"/>
              <a:ext cx="1842" cy="22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ko-KR" altLang="en-US" sz="2400" kern="10">
                  <a:ln w="317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33CCFF"/>
                      </a:gs>
                      <a:gs pos="100000">
                        <a:srgbClr val="0099CC"/>
                      </a:gs>
                    </a:gsLst>
                    <a:lin ang="5400000" scaled="1"/>
                  </a:gradFill>
                  <a:effectLst>
                    <a:outerShdw dist="38100" dir="2700000" algn="tl" rotWithShape="0">
                      <a:srgbClr val="000000">
                        <a:alpha val="43137"/>
                      </a:srgbClr>
                    </a:outerShdw>
                  </a:effectLst>
                  <a:latin typeface="HY울릉도B"/>
                  <a:ea typeface="HY울릉도B"/>
                </a:rPr>
                <a:t>모집단에 대해 보다 대표성이 높다</a:t>
              </a:r>
            </a:p>
          </p:txBody>
        </p:sp>
      </p:grpSp>
      <p:graphicFrame>
        <p:nvGraphicFramePr>
          <p:cNvPr id="236685" name="Group 141"/>
          <p:cNvGraphicFramePr>
            <a:graphicFrameLocks noGrp="1"/>
          </p:cNvGraphicFramePr>
          <p:nvPr>
            <p:ph/>
          </p:nvPr>
        </p:nvGraphicFramePr>
        <p:xfrm>
          <a:off x="457200" y="2997200"/>
          <a:ext cx="8229600" cy="3167064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비교기준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확률표본추출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비확률표본추출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표본의 모집단 대표성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높음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낮음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표본추출 오류계산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가능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불가능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추계통계기법 적용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가능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불가능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비용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높음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낮음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표본추출기법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높은 수준 요구됨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312863" algn="l"/>
                        </a:tabLst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높은 수준 요구되지 않음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877" name="AutoShape 140"/>
          <p:cNvCxnSpPr>
            <a:cxnSpLocks noChangeShapeType="1"/>
          </p:cNvCxnSpPr>
          <p:nvPr/>
        </p:nvCxnSpPr>
        <p:spPr bwMode="auto">
          <a:xfrm flipH="1">
            <a:off x="4572000" y="2636838"/>
            <a:ext cx="863600" cy="360362"/>
          </a:xfrm>
          <a:prstGeom prst="straightConnector1">
            <a:avLst/>
          </a:prstGeom>
          <a:noFill/>
          <a:ln w="34925">
            <a:solidFill>
              <a:srgbClr val="0000FF"/>
            </a:solidFill>
            <a:prstDash val="sysDot"/>
            <a:round/>
            <a:headEnd type="triangle" w="med" len="med"/>
            <a:tailEnd/>
          </a:ln>
        </p:spPr>
      </p:cxnSp>
      <p:sp>
        <p:nvSpPr>
          <p:cNvPr id="13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표본추출방법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67544" y="1412776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확률표본추출 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vs.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비확률표본추출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ChangeArrowheads="1"/>
          </p:cNvSpPr>
          <p:nvPr/>
        </p:nvSpPr>
        <p:spPr bwMode="auto">
          <a:xfrm>
            <a:off x="539750" y="1725613"/>
            <a:ext cx="7818438" cy="1820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endParaRPr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표본으로 뽑힐 확률이 동일치 못함</a:t>
            </a:r>
          </a:p>
          <a:p>
            <a:pPr marL="542925" lvl="1" indent="-276225" algn="l">
              <a:lnSpc>
                <a:spcPct val="140000"/>
              </a:lnSpc>
              <a:buSzPct val="120000"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b="1" dirty="0">
                <a:effectLst/>
                <a:latin typeface="HY헤드라인M" pitchFamily="18" charset="-127"/>
                <a:ea typeface="HY헤드라인M" pitchFamily="18" charset="-127"/>
                <a:sym typeface="Webdings" pitchFamily="18" charset="2"/>
              </a:rPr>
              <a:t>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</a:t>
            </a:r>
            <a:r>
              <a:rPr lang="ko-KR" altLang="ko-KR" b="1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정규성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에 의한 분석이 어렵다 </a:t>
            </a:r>
          </a:p>
          <a:p>
            <a:pPr marL="542925" lvl="1" indent="-276225" algn="l">
              <a:lnSpc>
                <a:spcPct val="140000"/>
              </a:lnSpc>
              <a:buSzPct val="120000"/>
              <a:defRPr/>
            </a:pP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lang="ko-KR" altLang="en-US" sz="1600" b="1" dirty="0">
                <a:effectLst/>
                <a:latin typeface="HY헤드라인M" pitchFamily="18" charset="-127"/>
                <a:ea typeface="HY헤드라인M" pitchFamily="18" charset="-127"/>
                <a:sym typeface="Webdings" pitchFamily="18" charset="2"/>
              </a:rPr>
              <a:t></a:t>
            </a: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표본자체에 대한 결과만 해석  </a:t>
            </a:r>
          </a:p>
          <a:p>
            <a:pPr marL="542925" lvl="1" indent="-276225" algn="l">
              <a:lnSpc>
                <a:spcPct val="140000"/>
              </a:lnSpc>
              <a:buSzPct val="120000"/>
              <a:defRPr/>
            </a:pP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lang="ko-KR" altLang="en-US" sz="1600" b="1" dirty="0">
                <a:effectLst/>
                <a:latin typeface="HY헤드라인M" pitchFamily="18" charset="-127"/>
                <a:ea typeface="HY헤드라인M" pitchFamily="18" charset="-127"/>
                <a:sym typeface="Webdings" pitchFamily="18" charset="2"/>
              </a:rPr>
              <a:t>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전체모집단에 대한 일반화 불가능</a:t>
            </a:r>
          </a:p>
          <a:p>
            <a:pPr marL="542925" lvl="1" indent="-276225" algn="l">
              <a:lnSpc>
                <a:spcPct val="18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편의추출법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Convenience sampling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유의추출법(Purposive sampling)</a:t>
            </a: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눈덩이 추출법(Snowball sampling)</a:t>
            </a:r>
            <a:endParaRPr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할당추출법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(Quota sampling)</a:t>
            </a:r>
            <a:endParaRPr lang="ko-KR" altLang="ko-KR" b="1" i="1" dirty="0">
              <a:solidFill>
                <a:srgbClr val="00FF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23528" y="1484784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비확률표본추출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비확률표본추출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23528" y="1196752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비확률표본추출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사용하는 이유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비확률표본추출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429000"/>
            <a:ext cx="6768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effectLst/>
                <a:latin typeface="Calibri" pitchFamily="34" charset="0"/>
                <a:cs typeface="Calibri" pitchFamily="34" charset="0"/>
              </a:rPr>
              <a:t>Advantages of Online Surveys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effectLst/>
                <a:latin typeface="Calibri" pitchFamily="34" charset="0"/>
                <a:cs typeface="Calibri" pitchFamily="34" charset="0"/>
              </a:rPr>
              <a:t>Cost,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effectLst/>
                <a:latin typeface="Calibri" pitchFamily="34" charset="0"/>
                <a:cs typeface="Calibri" pitchFamily="34" charset="0"/>
              </a:rPr>
              <a:t>Speed,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effectLst/>
                <a:latin typeface="Calibri" pitchFamily="34" charset="0"/>
                <a:cs typeface="Calibri" pitchFamily="34" charset="0"/>
              </a:rPr>
              <a:t>Flexibility,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effectLst/>
                <a:latin typeface="Calibri" pitchFamily="34" charset="0"/>
                <a:cs typeface="Calibri" pitchFamily="34" charset="0"/>
              </a:rPr>
              <a:t>Simplicity, and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effectLst/>
                <a:latin typeface="Calibri" pitchFamily="34" charset="0"/>
                <a:cs typeface="Calibri" pitchFamily="34" charset="0"/>
              </a:rPr>
              <a:t>CAWI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115616" y="1784563"/>
            <a:ext cx="7453908" cy="1500421"/>
            <a:chOff x="2411760" y="1988840"/>
            <a:chExt cx="6517804" cy="1500421"/>
          </a:xfrm>
        </p:grpSpPr>
        <p:sp>
          <p:nvSpPr>
            <p:cNvPr id="6" name="Flowchart: Data 3"/>
            <p:cNvSpPr/>
            <p:nvPr/>
          </p:nvSpPr>
          <p:spPr>
            <a:xfrm>
              <a:off x="2411760" y="1988840"/>
              <a:ext cx="3316639" cy="1487838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Non-</a:t>
              </a:r>
            </a:p>
            <a:p>
              <a:pPr algn="ctr"/>
              <a:r>
                <a:rPr lang="en-US" sz="2400" b="1" dirty="0"/>
                <a:t>Probability </a:t>
              </a:r>
            </a:p>
            <a:p>
              <a:pPr algn="ctr"/>
              <a:r>
                <a:rPr lang="en-US" sz="2400" b="1" dirty="0"/>
                <a:t>Sampling</a:t>
              </a:r>
            </a:p>
          </p:txBody>
        </p:sp>
        <p:sp>
          <p:nvSpPr>
            <p:cNvPr id="7" name="Flowchart: Data 9"/>
            <p:cNvSpPr/>
            <p:nvPr/>
          </p:nvSpPr>
          <p:spPr>
            <a:xfrm>
              <a:off x="5612925" y="2001423"/>
              <a:ext cx="3316639" cy="1487838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Online </a:t>
              </a:r>
            </a:p>
            <a:p>
              <a:pPr algn="ctr"/>
              <a:r>
                <a:rPr lang="en-US" sz="2400" b="1" dirty="0"/>
                <a:t>Survey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16238" y="2187810"/>
              <a:ext cx="6575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rgbClr val="FF0000"/>
                  </a:solidFill>
                </a:rPr>
                <a:t>=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062" y="1556792"/>
            <a:ext cx="388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Representativeness</a:t>
            </a:r>
          </a:p>
          <a:p>
            <a:pPr marL="0" indent="0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Statistical consistency</a:t>
            </a:r>
          </a:p>
          <a:p>
            <a:pPr marL="0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Online samples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Younger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Better educated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Less minority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0872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Arial Black" panose="020B0A04020102020204" pitchFamily="34" charset="0"/>
              </a:rPr>
              <a:t>Efficiency of Samples</a:t>
            </a:r>
          </a:p>
        </p:txBody>
      </p:sp>
      <p:grpSp>
        <p:nvGrpSpPr>
          <p:cNvPr id="4" name="Group 6"/>
          <p:cNvGrpSpPr/>
          <p:nvPr/>
        </p:nvGrpSpPr>
        <p:grpSpPr>
          <a:xfrm>
            <a:off x="3555335" y="1746916"/>
            <a:ext cx="5455987" cy="3764278"/>
            <a:chOff x="14336" y="0"/>
            <a:chExt cx="3285255" cy="1699968"/>
          </a:xfrm>
        </p:grpSpPr>
        <p:grpSp>
          <p:nvGrpSpPr>
            <p:cNvPr id="6" name="Group 8"/>
            <p:cNvGrpSpPr/>
            <p:nvPr/>
          </p:nvGrpSpPr>
          <p:grpSpPr>
            <a:xfrm>
              <a:off x="14336" y="0"/>
              <a:ext cx="3285255" cy="1699968"/>
              <a:chOff x="14336" y="0"/>
              <a:chExt cx="3285255" cy="1699968"/>
            </a:xfrm>
          </p:grpSpPr>
          <p:grpSp>
            <p:nvGrpSpPr>
              <p:cNvPr id="7" name="Group 10"/>
              <p:cNvGrpSpPr/>
              <p:nvPr/>
            </p:nvGrpSpPr>
            <p:grpSpPr>
              <a:xfrm>
                <a:off x="14336" y="0"/>
                <a:ext cx="3285255" cy="1699968"/>
                <a:chOff x="14336" y="0"/>
                <a:chExt cx="3285255" cy="1699968"/>
              </a:xfrm>
            </p:grpSpPr>
            <p:grpSp>
              <p:nvGrpSpPr>
                <p:cNvPr id="8" name="Group 12"/>
                <p:cNvGrpSpPr/>
                <p:nvPr/>
              </p:nvGrpSpPr>
              <p:grpSpPr>
                <a:xfrm>
                  <a:off x="14336" y="0"/>
                  <a:ext cx="3285255" cy="1699968"/>
                  <a:chOff x="14336" y="0"/>
                  <a:chExt cx="3285255" cy="1699968"/>
                </a:xfrm>
              </p:grpSpPr>
              <p:grpSp>
                <p:nvGrpSpPr>
                  <p:cNvPr id="9" name="Group 14"/>
                  <p:cNvGrpSpPr/>
                  <p:nvPr/>
                </p:nvGrpSpPr>
                <p:grpSpPr>
                  <a:xfrm>
                    <a:off x="14336" y="0"/>
                    <a:ext cx="1296572" cy="1693008"/>
                    <a:chOff x="14336" y="0"/>
                    <a:chExt cx="1296572" cy="1693008"/>
                  </a:xfrm>
                </p:grpSpPr>
                <p:grpSp>
                  <p:nvGrpSpPr>
                    <p:cNvPr id="11" name="Group 25"/>
                    <p:cNvGrpSpPr/>
                    <p:nvPr/>
                  </p:nvGrpSpPr>
                  <p:grpSpPr>
                    <a:xfrm>
                      <a:off x="79976" y="0"/>
                      <a:ext cx="1175659" cy="1097280"/>
                      <a:chOff x="79976" y="0"/>
                      <a:chExt cx="1175659" cy="1097280"/>
                    </a:xfrm>
                  </p:grpSpPr>
                  <p:grpSp>
                    <p:nvGrpSpPr>
                      <p:cNvPr id="13" name="Group 27"/>
                      <p:cNvGrpSpPr/>
                      <p:nvPr/>
                    </p:nvGrpSpPr>
                    <p:grpSpPr>
                      <a:xfrm>
                        <a:off x="79976" y="0"/>
                        <a:ext cx="1175659" cy="1097280"/>
                        <a:chOff x="79976" y="0"/>
                        <a:chExt cx="2841173" cy="2743200"/>
                      </a:xfrm>
                    </p:grpSpPr>
                    <p:sp>
                      <p:nvSpPr>
                        <p:cNvPr id="32" name="Oval 3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9976" y="0"/>
                          <a:ext cx="2841173" cy="2743200"/>
                        </a:xfrm>
                        <a:prstGeom prst="ellipse">
                          <a:avLst/>
                        </a:prstGeom>
                        <a:noFill/>
                        <a:ln w="190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36830" marR="3683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1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3" name="Oval 32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3209" y="1325880"/>
                          <a:ext cx="94706" cy="91440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50000"/>
                          </a:schemeClr>
                        </a:solidFill>
                        <a:ln w="31750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36830" marR="3683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1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5" name="Group 28"/>
                      <p:cNvGrpSpPr/>
                      <p:nvPr/>
                    </p:nvGrpSpPr>
                    <p:grpSpPr>
                      <a:xfrm>
                        <a:off x="324904" y="228600"/>
                        <a:ext cx="685803" cy="640080"/>
                        <a:chOff x="324904" y="228600"/>
                        <a:chExt cx="685803" cy="640080"/>
                      </a:xfrm>
                    </p:grpSpPr>
                    <p:sp>
                      <p:nvSpPr>
                        <p:cNvPr id="30" name="Oval 2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520848" y="411480"/>
                          <a:ext cx="293914" cy="274320"/>
                        </a:xfrm>
                        <a:prstGeom prst="ellipse">
                          <a:avLst/>
                        </a:prstGeom>
                        <a:noFill/>
                        <a:ln w="19050"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36830" marR="3683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1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31" name="Oval 3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24904" y="228600"/>
                          <a:ext cx="685803" cy="640080"/>
                        </a:xfrm>
                        <a:prstGeom prst="ellipse">
                          <a:avLst/>
                        </a:prstGeom>
                        <a:noFill/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36830" marR="3683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1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7" name="TextBox 53"/>
                    <p:cNvSpPr txBox="1"/>
                    <p:nvPr/>
                  </p:nvSpPr>
                  <p:spPr>
                    <a:xfrm>
                      <a:off x="14336" y="1150933"/>
                      <a:ext cx="1296572" cy="542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u="sng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Without Adjustment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Representative and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Unbiased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1828467" y="0"/>
                    <a:ext cx="1471124" cy="1699968"/>
                    <a:chOff x="1828467" y="0"/>
                    <a:chExt cx="1471124" cy="1699968"/>
                  </a:xfrm>
                </p:grpSpPr>
                <p:sp>
                  <p:nvSpPr>
                    <p:cNvPr id="18" name="TextBox 54"/>
                    <p:cNvSpPr txBox="1"/>
                    <p:nvPr/>
                  </p:nvSpPr>
                  <p:spPr>
                    <a:xfrm>
                      <a:off x="1828467" y="1157893"/>
                      <a:ext cx="1471124" cy="542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u="sng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Without Adjustment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 Representative and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Biased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1981700" y="0"/>
                      <a:ext cx="1175659" cy="1097280"/>
                      <a:chOff x="1981700" y="0"/>
                      <a:chExt cx="1175659" cy="1097280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1981700" y="0"/>
                        <a:ext cx="1175659" cy="1097280"/>
                        <a:chOff x="1981700" y="0"/>
                        <a:chExt cx="2841173" cy="2743200"/>
                      </a:xfrm>
                    </p:grpSpPr>
                    <p:sp>
                      <p:nvSpPr>
                        <p:cNvPr id="24" name="Oval 2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981700" y="0"/>
                          <a:ext cx="2841173" cy="2743200"/>
                        </a:xfrm>
                        <a:prstGeom prst="ellipse">
                          <a:avLst/>
                        </a:prstGeom>
                        <a:noFill/>
                        <a:ln w="19050"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36830" marR="3683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1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25" name="Oval 2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354933" y="1325880"/>
                          <a:ext cx="94706" cy="91440"/>
                        </a:xfrm>
                        <a:prstGeom prst="ellipse">
                          <a:avLst/>
                        </a:prstGeom>
                        <a:solidFill>
                          <a:schemeClr val="bg2">
                            <a:lumMod val="50000"/>
                          </a:schemeClr>
                        </a:solidFill>
                        <a:ln w="31750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36830" marR="3683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110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21" name="Oval 20"/>
                      <p:cNvSpPr>
                        <a:spLocks noChangeAspect="1"/>
                      </p:cNvSpPr>
                      <p:nvPr/>
                    </p:nvSpPr>
                    <p:spPr>
                      <a:xfrm rot="19502006">
                        <a:off x="2189471" y="268491"/>
                        <a:ext cx="711568" cy="383066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36830" marR="36830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en-US" sz="11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2" name="Oval 2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128656" y="137160"/>
                        <a:ext cx="881747" cy="822960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36830" marR="36830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en-US" sz="11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3" name="TextBox 56"/>
                      <p:cNvSpPr txBox="1"/>
                      <p:nvPr/>
                    </p:nvSpPr>
                    <p:spPr>
                      <a:xfrm>
                        <a:off x="2542392" y="315283"/>
                        <a:ext cx="162351" cy="12509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marL="0" marR="0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200" b="1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X</a:t>
                        </a:r>
                        <a:endPara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17" name="TextBox 58"/>
                  <p:cNvSpPr txBox="1"/>
                  <p:nvPr/>
                </p:nvSpPr>
                <p:spPr>
                  <a:xfrm>
                    <a:off x="1273391" y="16990"/>
                    <a:ext cx="719636" cy="7088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600" b="1" i="1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Population</a:t>
                    </a:r>
                    <a:endParaRPr lang="en-US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600" b="1" i="1" kern="1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Internet</a:t>
                    </a:r>
                    <a:endParaRPr lang="en-US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600" b="1" i="1" kern="12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Panel</a:t>
                    </a:r>
                    <a:endParaRPr lang="en-US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600" b="1" i="1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Sample</a:t>
                    </a:r>
                    <a:endParaRPr lang="en-US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600" b="1" i="1" kern="1200" dirty="0">
                        <a:solidFill>
                          <a:srgbClr val="948A54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Parameter</a:t>
                    </a:r>
                    <a:endParaRPr lang="en-US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600" b="1" i="1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X - Estimate</a:t>
                    </a:r>
                    <a:endParaRPr lang="en-US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4" name="TextBox 55"/>
                <p:cNvSpPr txBox="1"/>
                <p:nvPr/>
              </p:nvSpPr>
              <p:spPr>
                <a:xfrm>
                  <a:off x="652410" y="428428"/>
                  <a:ext cx="162351" cy="125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b="1" kern="120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226932" y="137160"/>
                <a:ext cx="881747" cy="822960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6830" marR="3683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410887" y="322756"/>
              <a:ext cx="293914" cy="2743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6830" marR="36830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Oval Callout 35"/>
          <p:cNvSpPr/>
          <p:nvPr/>
        </p:nvSpPr>
        <p:spPr>
          <a:xfrm>
            <a:off x="9794" y="2658065"/>
            <a:ext cx="3266061" cy="3147199"/>
          </a:xfrm>
          <a:prstGeom prst="wedgeEllipseCallout">
            <a:avLst>
              <a:gd name="adj1" fmla="val 24905"/>
              <a:gd name="adj2" fmla="val 55679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3431" y="5922256"/>
            <a:ext cx="224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We can fix this!   (???)</a:t>
            </a:r>
          </a:p>
        </p:txBody>
      </p:sp>
    </p:spTree>
    <p:extLst>
      <p:ext uri="{BB962C8B-B14F-4D97-AF65-F5344CB8AC3E}">
        <p14:creationId xmlns:p14="http://schemas.microsoft.com/office/powerpoint/2010/main" val="261851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◈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국가승인통계 현황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971600" y="1484784"/>
          <a:ext cx="6984778" cy="4284615"/>
        </p:xfrm>
        <a:graphic>
          <a:graphicData uri="http://schemas.openxmlformats.org/drawingml/2006/table">
            <a:tbl>
              <a:tblPr/>
              <a:tblGrid>
                <a:gridCol w="1215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2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2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6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6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96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96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2447">
                <a:tc gridSpan="11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80" dirty="0">
                          <a:solidFill>
                            <a:srgbClr val="000000"/>
                          </a:solidFill>
                          <a:latin typeface="한양중고딕"/>
                          <a:ea typeface="한양중고딕"/>
                        </a:rPr>
                        <a:t>(2018. 2. 28. </a:t>
                      </a:r>
                      <a:r>
                        <a:rPr lang="ko-KR" altLang="en-US" sz="800" kern="0" spc="80" dirty="0">
                          <a:solidFill>
                            <a:srgbClr val="000000"/>
                          </a:solidFill>
                          <a:latin typeface="한양중고딕"/>
                          <a:ea typeface="한양중고딕"/>
                        </a:rPr>
                        <a:t>기준</a:t>
                      </a:r>
                      <a:r>
                        <a:rPr lang="en-US" altLang="ko-KR" sz="800" kern="0" spc="80" dirty="0">
                          <a:solidFill>
                            <a:srgbClr val="000000"/>
                          </a:solidFill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800" kern="0" spc="80" dirty="0">
                        <a:solidFill>
                          <a:srgbClr val="000000"/>
                        </a:solidFill>
                        <a:latin typeface="한양중고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47">
                <a:tc rowSpan="2"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기 관 구 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작　성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기관수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작　성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통계수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통계종류별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작성방법별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4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지정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일반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조사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보고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가공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359">
                <a:tc gridSpan="4">
                  <a:txBody>
                    <a:bodyPr/>
                    <a:lstStyle/>
                    <a:p>
                      <a:pPr marL="0" marR="1270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합 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418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1,081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93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988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473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475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133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359">
                <a:tc gridSpan="4">
                  <a:txBody>
                    <a:bodyPr/>
                    <a:lstStyle/>
                    <a:p>
                      <a:pPr marL="0" marR="1270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7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◦ </a:t>
                      </a:r>
                      <a:r>
                        <a:rPr lang="ko-KR" altLang="en-US" sz="1200" kern="0" spc="3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정　부　기　관</a:t>
                      </a:r>
                      <a:endParaRPr lang="ko-KR" altLang="en-US" sz="1200" kern="0" spc="3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306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892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76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816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367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417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108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359"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 </a:t>
                      </a:r>
                      <a:r>
                        <a:rPr lang="ko-KR" altLang="en-US" sz="1200" kern="0" spc="1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중앙행정기관</a:t>
                      </a:r>
                      <a:endParaRPr lang="ko-KR" altLang="en-US" sz="1200" kern="0" spc="1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46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383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59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324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188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154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41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359"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·</a:t>
                      </a:r>
                      <a:endParaRPr lang="en-US" sz="8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‧</a:t>
                      </a:r>
                      <a:r>
                        <a:rPr lang="ko-KR" altLang="en-US" sz="1200" kern="0" spc="7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통 계 청</a:t>
                      </a:r>
                      <a:endParaRPr lang="ko-KR" altLang="en-US" sz="1200" kern="0" spc="70" dirty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60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38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37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21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359"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·</a:t>
                      </a:r>
                      <a:endParaRPr lang="en-US" sz="8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‧</a:t>
                      </a:r>
                      <a:r>
                        <a:rPr lang="ko-KR" altLang="en-US" sz="1200" kern="0" spc="7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이 외 기관</a:t>
                      </a:r>
                      <a:endParaRPr lang="ko-KR" altLang="en-US" sz="1200" kern="0" spc="70" dirty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45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323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21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302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151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152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20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359"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8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4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 </a:t>
                      </a:r>
                      <a:r>
                        <a:rPr lang="ko-KR" altLang="en-US" sz="1200" kern="0" spc="2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지방자치단체</a:t>
                      </a:r>
                      <a:endParaRPr lang="ko-KR" altLang="en-US" sz="1200" kern="0" spc="2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260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509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17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492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179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263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67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110">
                <a:tc rowSpan="3"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1460" marR="127000" indent="-251460" algn="just" fontAlgn="base" latinLnBrk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4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‧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광역지자체</a:t>
                      </a:r>
                      <a:endParaRPr lang="ko-KR" altLang="en-US" sz="1200" kern="0" spc="-40" dirty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  <a:p>
                      <a:pPr marL="251460" marR="127000" indent="-251460" algn="just" fontAlgn="base" latinLnBrk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(17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개 시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‧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도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1200" kern="0" spc="-30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17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139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17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122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48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37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51460" marR="127000" indent="-25146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4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‧</a:t>
                      </a:r>
                      <a:r>
                        <a:rPr lang="ko-KR" altLang="en-US" sz="1200" kern="0" spc="10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시도교육감</a:t>
                      </a:r>
                      <a:endParaRPr lang="ko-KR" altLang="en-US" sz="1200" kern="0" spc="-40" dirty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17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40" baseline="3000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‧</a:t>
                      </a:r>
                      <a:r>
                        <a:rPr lang="ko-KR" altLang="en-US" sz="1200" kern="0" spc="-30" baseline="30000" dirty="0" err="1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기초지자체</a:t>
                      </a:r>
                      <a:r>
                        <a:rPr lang="en-US" altLang="ko-KR" sz="1200" kern="0" spc="90" baseline="3000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1)</a:t>
                      </a:r>
                      <a:endParaRPr lang="ko-KR" altLang="en-US" sz="1200" kern="0" spc="-40" baseline="30000" dirty="0">
                        <a:solidFill>
                          <a:srgbClr val="000000"/>
                        </a:solidFill>
                        <a:latin typeface="HY강B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226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370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370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131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226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13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359">
                <a:tc gridSpan="4">
                  <a:txBody>
                    <a:bodyPr/>
                    <a:lstStyle/>
                    <a:p>
                      <a:pPr marL="0" marR="1270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7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◦ </a:t>
                      </a:r>
                      <a:r>
                        <a:rPr lang="ko-KR" altLang="en-US" sz="1200" kern="0" spc="4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지　정　기　관</a:t>
                      </a:r>
                      <a:endParaRPr lang="ko-KR" altLang="en-US" sz="1200" kern="0" spc="4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112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189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17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172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106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58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25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359"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8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28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 </a:t>
                      </a:r>
                      <a:r>
                        <a:rPr lang="ko-KR" altLang="en-US" sz="1200" kern="0" spc="50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금융기관</a:t>
                      </a:r>
                      <a:endParaRPr lang="ko-KR" altLang="en-US" sz="1200" kern="0" spc="50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23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13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353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359"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8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11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 </a:t>
                      </a:r>
                      <a:r>
                        <a:rPr lang="ko-KR" altLang="en-US" sz="1200" kern="0" spc="36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공사</a:t>
                      </a:r>
                      <a:r>
                        <a:rPr lang="en-US" altLang="ko-KR" sz="1200" kern="0" spc="36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·</a:t>
                      </a:r>
                      <a:r>
                        <a:rPr lang="ko-KR" altLang="en-US" sz="1200" kern="0" spc="36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공단</a:t>
                      </a:r>
                      <a:endParaRPr lang="ko-KR" altLang="en-US" sz="1200" kern="0" spc="36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55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0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55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31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359"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8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11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 </a:t>
                      </a:r>
                      <a:r>
                        <a:rPr lang="ko-KR" altLang="en-US" sz="1200" kern="0" spc="50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연구기관</a:t>
                      </a:r>
                      <a:endParaRPr lang="ko-KR" altLang="en-US" sz="1200" kern="0" spc="50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25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44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359"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8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11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 </a:t>
                      </a:r>
                      <a:r>
                        <a:rPr lang="ko-KR" altLang="en-US" sz="1200" kern="0" spc="33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협회</a:t>
                      </a:r>
                      <a:r>
                        <a:rPr lang="en-US" altLang="ko-KR" sz="1200" kern="0" spc="33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·</a:t>
                      </a:r>
                      <a:r>
                        <a:rPr lang="ko-KR" altLang="en-US" sz="1200" kern="0" spc="33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조합</a:t>
                      </a:r>
                      <a:endParaRPr lang="ko-KR" altLang="en-US" sz="1200" kern="0" spc="33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26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31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28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24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359"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</a:t>
                      </a:r>
                      <a:endParaRPr lang="en-US" sz="8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11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- </a:t>
                      </a:r>
                      <a:r>
                        <a:rPr lang="ko-KR" altLang="en-US" sz="1200" kern="0" spc="50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기타기관</a:t>
                      </a:r>
                      <a:endParaRPr lang="ko-KR" altLang="en-US" sz="1200" kern="0" spc="50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807" marR="13807" marT="13807" marB="138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36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18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080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807" marR="13807" marT="13807" marB="138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4780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ChangeArrowheads="1"/>
          </p:cNvSpPr>
          <p:nvPr/>
        </p:nvSpPr>
        <p:spPr bwMode="auto">
          <a:xfrm>
            <a:off x="539750" y="1196975"/>
            <a:ext cx="8604250" cy="2951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20000"/>
              </a:lnSpc>
              <a:buSzPct val="120000"/>
              <a:buFont typeface="Wingdings" pitchFamily="2" charset="2"/>
              <a:buChar char="v"/>
              <a:defRPr/>
            </a:pP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편의추출법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(Convenience sampling)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: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간편표본추출법의 일종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목적 없이 개체를 추출하거나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임의로 표본을 선정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&lt;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장점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&gt;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하나의 아이디어나 가설을 세우기 위한 탐색조사나 설문지의 사전조사에 이용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정확한 자료결과보다는 신속하게 어느 정도의 정보를 파악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&lt;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단점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&gt;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</a:rPr>
              <a:t>접근이 쉬운 대상만 표본으로 선정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  <a:sym typeface="Wingdings" pitchFamily="2" charset="2"/>
              </a:rPr>
              <a:t> 표본의 편향이 발생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  <a:sym typeface="Wingdings" pitchFamily="2" charset="2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  <a:sym typeface="Wingdings" pitchFamily="2" charset="2"/>
              </a:rPr>
              <a:t>대표성이 낮다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  <a:sym typeface="Wingdings" pitchFamily="2" charset="2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cs typeface="Monotype Sans WT J" pitchFamily="50" charset="-127"/>
                <a:sym typeface="Wingdings" pitchFamily="2" charset="2"/>
              </a:rPr>
              <a:t>인과조사 등에나 부적합</a:t>
            </a:r>
            <a:endParaRPr lang="ko-KR" altLang="ko-KR" sz="1600" b="1" i="1" dirty="0">
              <a:solidFill>
                <a:srgbClr val="00FF00"/>
              </a:solidFill>
              <a:effectLst/>
              <a:latin typeface="HY헤드라인M" pitchFamily="18" charset="-127"/>
              <a:ea typeface="HY헤드라인M" pitchFamily="18" charset="-127"/>
              <a:cs typeface="Monotype Sans WT J" pitchFamily="50" charset="-127"/>
            </a:endParaRPr>
          </a:p>
        </p:txBody>
      </p:sp>
      <p:sp>
        <p:nvSpPr>
          <p:cNvPr id="359434" name="Rectangle 10"/>
          <p:cNvSpPr>
            <a:spLocks noChangeArrowheads="1"/>
          </p:cNvSpPr>
          <p:nvPr/>
        </p:nvSpPr>
        <p:spPr bwMode="auto">
          <a:xfrm>
            <a:off x="539750" y="4076700"/>
            <a:ext cx="7776666" cy="23046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buFont typeface="Wingdings" pitchFamily="2" charset="2"/>
              <a:buChar char="v"/>
              <a:defRPr/>
            </a:pP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유의추출법</a:t>
            </a:r>
            <a:r>
              <a:rPr kumimoji="0" lang="ko-KR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purposive sampling)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주관적 판단으로 표본을 추출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&lt;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장점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&gt;</a:t>
            </a: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풍부한 경험이나 전문적 지식을 활용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예비조사에 활용</a:t>
            </a: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작업 및 조사가 용이</a:t>
            </a: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&lt;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&gt;</a:t>
            </a: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설계자의 판단이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불확실시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신뢰성을 확신하지 못함  </a:t>
            </a: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비확률표본추출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5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 t="14778" b="11394"/>
          <a:stretch>
            <a:fillRect/>
          </a:stretch>
        </p:blipFill>
        <p:spPr bwMode="auto">
          <a:xfrm>
            <a:off x="0" y="-27384"/>
            <a:ext cx="9144000" cy="6526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ChangeArrowheads="1"/>
          </p:cNvSpPr>
          <p:nvPr/>
        </p:nvSpPr>
        <p:spPr bwMode="auto">
          <a:xfrm>
            <a:off x="539750" y="1196975"/>
            <a:ext cx="8604250" cy="2951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20000"/>
              </a:lnSpc>
              <a:buSzPct val="120000"/>
              <a:buFont typeface="Wingdings" pitchFamily="2" charset="2"/>
              <a:buChar char="v"/>
              <a:defRPr/>
            </a:pP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눈덩이 추출법</a:t>
            </a:r>
            <a:r>
              <a:rPr kumimoji="0" lang="ko-KR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(S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nowball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sampling)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소수의 대상자로 시작하여  해당 표본</a:t>
            </a:r>
            <a:endParaRPr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에서 정보를 얻어 표본크기만큼 계속 표본을 키워가는 방법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&lt;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장점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&gt;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구하기 어려운 응답자를 확보하는 데 효율적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마약복용자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불법체류자 등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모집단을 파악하기 어려운 경우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&lt;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&gt;</a:t>
            </a: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다른 구성원의 이름을 제공에 함에 따른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불이익시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비효율적 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  <a:sym typeface="Wingdings" pitchFamily="2" charset="2"/>
            </a:endParaRPr>
          </a:p>
          <a:p>
            <a:pPr algn="l">
              <a:lnSpc>
                <a:spcPct val="120000"/>
              </a:lnSpc>
              <a:buSzPct val="120000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계속적 응답자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선정시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제어할 수 없는 요인에 영향</a:t>
            </a: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360454" name="Rectangle 6"/>
          <p:cNvSpPr>
            <a:spLocks noChangeArrowheads="1"/>
          </p:cNvSpPr>
          <p:nvPr/>
        </p:nvSpPr>
        <p:spPr bwMode="auto">
          <a:xfrm>
            <a:off x="539750" y="4076700"/>
            <a:ext cx="8604250" cy="2520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30000"/>
              </a:lnSpc>
              <a:buSzPct val="120000"/>
              <a:buFont typeface="Wingdings" pitchFamily="2" charset="2"/>
              <a:buChar char="v"/>
              <a:defRPr/>
            </a:pPr>
            <a:r>
              <a:rPr kumimoji="0" lang="ko-KR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할당추출법</a:t>
            </a:r>
            <a:r>
              <a:rPr kumimoji="0" lang="ko-KR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quota sampling)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특성별로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층을 구성한 다음 층별 크기 에 비례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하여 표본을 추출</a:t>
            </a:r>
            <a:endParaRPr lang="ko-KR" altLang="en-US" sz="1600" dirty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&lt;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장점</a:t>
            </a: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&gt;</a:t>
            </a: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시간과 비용이 절감</a:t>
            </a: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할당기준에 따라 모집단 구성비율에 일치하도록 표본을 추출할 수 있다</a:t>
            </a: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&lt;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단점</a:t>
            </a: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&gt;</a:t>
            </a:r>
          </a:p>
          <a:p>
            <a:pPr algn="l">
              <a:lnSpc>
                <a:spcPct val="140000"/>
              </a:lnSpc>
              <a:buSzPct val="120000"/>
              <a:defRPr/>
            </a:pP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할당기준을 지키지 않을 경우 </a:t>
            </a:r>
            <a:r>
              <a:rPr lang="ko-KR" altLang="en-US" sz="1600" dirty="0" err="1">
                <a:latin typeface="HY헤드라인M" pitchFamily="18" charset="-127"/>
                <a:ea typeface="HY헤드라인M" pitchFamily="18" charset="-127"/>
              </a:rPr>
              <a:t>비표본오차가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 증대</a:t>
            </a: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할당문제   </a:t>
            </a:r>
            <a:endParaRPr lang="ko-KR" altLang="ko-KR" sz="1600" dirty="0">
              <a:latin typeface="HY헤드라인M" pitchFamily="18" charset="-127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비확률표본추출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68313" y="1052513"/>
            <a:ext cx="820896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비확률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표본 사용에 대한 해명자료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95288" y="1700213"/>
          <a:ext cx="8424862" cy="4608513"/>
        </p:xfrm>
        <a:graphic>
          <a:graphicData uri="http://schemas.openxmlformats.org/drawingml/2006/table">
            <a:tbl>
              <a:tblPr/>
              <a:tblGrid>
                <a:gridCol w="8424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8513">
                <a:tc>
                  <a:txBody>
                    <a:bodyPr/>
                    <a:lstStyle/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언론보도 내용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□ 국민일보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KBS, MBC, SBS(‘15.2.24.~25.)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</a:t>
                      </a: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“초등학교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 사교육비 월 평균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소비자원 조사” 제하의 보도</a:t>
                      </a: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&lt;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해명내용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□ 한국소비자원에서 발표한 초등학교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 사교육비는 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자원자 표본을 통한 </a:t>
                      </a:r>
                      <a:r>
                        <a:rPr kumimoji="0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비확률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표본조사로 우리나라 초등학교 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사교육비를 대표할 수 없음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○ </a:t>
                      </a:r>
                      <a:r>
                        <a:rPr kumimoji="0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자원자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표본은 온라인을 통해 원하는 사람을 대상으로 설문하여 전체 모집단과는 응답자 편향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(bias) 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존재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-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지역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소득수준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경제활동상태 등 모집단 특성과 차이 존재</a:t>
                      </a: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○ </a:t>
                      </a:r>
                      <a:r>
                        <a:rPr kumimoji="0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자원자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표본은 선정된 표본에 대한 추출확률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추출변동 등을 알 수 없어 통계적 추론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(inference)*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 불가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* 표준오차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신뢰구간을 산출할 수 없음</a:t>
                      </a: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○ 일부 지역만을 설문 대상으로 조사하여 선택편향 발생 등 모집단으로 일반화 불가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* 서울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인천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대전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대구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광주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부산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※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울산제외</a:t>
                      </a: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○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특히 </a:t>
                      </a: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일부지역의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응답률이 저조하여 통계적 무응답 처리 없이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임의로 제외한 것은 통계 신뢰성 훼손 및 오용 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556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가능성이 높음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39" marR="53939" marT="26969" marB="26969" anchor="ctr" horzOverflow="overflow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970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ko-KR" altLang="ko-KR">
              <a:effectLst/>
            </a:endParaRPr>
          </a:p>
        </p:txBody>
      </p:sp>
      <p:sp>
        <p:nvSpPr>
          <p:cNvPr id="40971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68313" y="1052513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온라인조사</a:t>
            </a:r>
          </a:p>
        </p:txBody>
      </p:sp>
      <p:sp>
        <p:nvSpPr>
          <p:cNvPr id="40970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ko-KR" altLang="ko-KR">
              <a:effectLst/>
            </a:endParaRPr>
          </a:p>
        </p:txBody>
      </p:sp>
      <p:sp>
        <p:nvSpPr>
          <p:cNvPr id="40971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11560" y="1484784"/>
            <a:ext cx="7818438" cy="1820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 자체가 편향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(bias)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발생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 추출을 위한 인구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사회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경제적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표본틀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정보 부족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표본에 부적격자 발생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지역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연령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소득계층 등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비확률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표본에 대한 추출확률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변동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편향 추정불가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신뢰구간 등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중도 탈락자에 대한 무응답 처리방법 연구 미흡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99593" y="3573016"/>
          <a:ext cx="3744416" cy="2933605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03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91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/>
                        <a:t>구분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/>
                        <a:t>추계인구</a:t>
                      </a:r>
                      <a:r>
                        <a:rPr lang="en-US" altLang="ko-KR" sz="1200" b="1" dirty="0"/>
                        <a:t>(2015.11.1)</a:t>
                      </a:r>
                      <a:endParaRPr lang="ko-KR" altLang="en-US" sz="1000" b="1" dirty="0"/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통계청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err="1"/>
                        <a:t>엠브레인</a:t>
                      </a:r>
                      <a:r>
                        <a:rPr lang="ko-KR" altLang="en-US" sz="1200" b="1" dirty="0"/>
                        <a:t> </a:t>
                      </a:r>
                      <a:endParaRPr lang="ko-KR" altLang="en-US" sz="1000" b="1" dirty="0"/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/>
                        <a:t>지원자 패널</a:t>
                      </a:r>
                      <a:r>
                        <a:rPr lang="en-US" altLang="ko-KR" sz="1200" b="1" dirty="0"/>
                        <a:t>(2016.9.)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+mj-lt"/>
                        </a:rPr>
                        <a:t>남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50.1%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41.8%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+mj-lt"/>
                        </a:rPr>
                        <a:t>여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49.9%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58.2%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latin typeface="+mj-lt"/>
                        </a:rPr>
                        <a:t>15-19</a:t>
                      </a:r>
                      <a:r>
                        <a:rPr lang="ko-KR" altLang="en-US" sz="1200" dirty="0">
                          <a:latin typeface="+mj-lt"/>
                        </a:rPr>
                        <a:t>세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8.4%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5.5%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latin typeface="+mj-lt"/>
                        </a:rPr>
                        <a:t>20-29</a:t>
                      </a:r>
                      <a:r>
                        <a:rPr lang="ko-KR" altLang="en-US" sz="1200">
                          <a:latin typeface="+mj-lt"/>
                        </a:rPr>
                        <a:t>세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12.9%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37.7%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latin typeface="+mj-lt"/>
                        </a:rPr>
                        <a:t>30-39</a:t>
                      </a:r>
                      <a:r>
                        <a:rPr lang="ko-KR" altLang="en-US" sz="1200">
                          <a:latin typeface="+mj-lt"/>
                        </a:rPr>
                        <a:t>세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14.9%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30.1%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latin typeface="+mj-lt"/>
                        </a:rPr>
                        <a:t>40-49</a:t>
                      </a:r>
                      <a:r>
                        <a:rPr lang="ko-KR" altLang="en-US" sz="1200">
                          <a:latin typeface="+mj-lt"/>
                        </a:rPr>
                        <a:t>세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17.1%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18.0%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latin typeface="+mj-lt"/>
                        </a:rPr>
                        <a:t>50</a:t>
                      </a:r>
                      <a:r>
                        <a:rPr lang="ko-KR" altLang="en-US" sz="1200">
                          <a:latin typeface="+mj-lt"/>
                        </a:rPr>
                        <a:t>세 이상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34.9%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j-lt"/>
                        </a:rPr>
                        <a:t>8.7%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312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860032" y="3600784"/>
          <a:ext cx="3168351" cy="2933605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874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91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/>
                        <a:t>구분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/>
                        <a:t>추계인구</a:t>
                      </a:r>
                      <a:r>
                        <a:rPr lang="en-US" altLang="ko-KR" sz="1200" b="1" dirty="0"/>
                        <a:t>(2015.11.1)</a:t>
                      </a:r>
                      <a:endParaRPr lang="ko-KR" altLang="en-US" sz="1000" b="1" dirty="0"/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통계청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err="1"/>
                        <a:t>엠브레인</a:t>
                      </a:r>
                      <a:r>
                        <a:rPr lang="ko-KR" altLang="en-US" sz="1200" b="1" dirty="0"/>
                        <a:t> </a:t>
                      </a:r>
                      <a:endParaRPr lang="ko-KR" altLang="en-US" sz="1000" b="1" dirty="0"/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/>
                        <a:t>지원자 패널</a:t>
                      </a:r>
                      <a:r>
                        <a:rPr lang="en-US" altLang="ko-KR" sz="1200" b="1" dirty="0"/>
                        <a:t>(2016.9.)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</a:rPr>
                        <a:t>서울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j-lt"/>
                        <a:ea typeface="HY견고딕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19.4%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 29.2%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경기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30.1%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 28.6%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 3.0%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  2.4%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충청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10.6%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  8.5%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전라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10.0%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  8.3%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경상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25.6%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 22.2%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54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제주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  1.2%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>
                          <a:latin typeface="+mj-lt"/>
                        </a:rPr>
                        <a:t>      0.8%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7013" y="3914775"/>
            <a:ext cx="8480425" cy="2457450"/>
            <a:chOff x="247" y="4566"/>
            <a:chExt cx="3829" cy="1431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161" y="4566"/>
              <a:ext cx="1915" cy="1431"/>
              <a:chOff x="2854" y="1824"/>
              <a:chExt cx="2622" cy="1882"/>
            </a:xfrm>
          </p:grpSpPr>
          <p:sp>
            <p:nvSpPr>
              <p:cNvPr id="245768" name="Line 8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43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69" name="Line 9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687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0" name="Line 10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487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1" name="Line 11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083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2" name="Line 12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704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3" name="Line 13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1322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4" name="Line 14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986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5" name="Line 15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651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6" name="Line 16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314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7" name="Line 17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0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8" name="Line 18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39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79" name="Line 19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067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80" name="Line 20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919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81" name="Line 21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770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82" name="Line 22"/>
              <p:cNvSpPr>
                <a:spLocks noChangeShapeType="1"/>
              </p:cNvSpPr>
              <p:nvPr/>
            </p:nvSpPr>
            <p:spPr bwMode="auto">
              <a:xfrm>
                <a:off x="2877" y="1824"/>
                <a:ext cx="2599" cy="64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83" name="Line 23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514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84" name="Line 24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405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85" name="Line 25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98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86" name="Line 26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213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87" name="Line 27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126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88" name="Line 28"/>
              <p:cNvSpPr>
                <a:spLocks noChangeShapeType="1"/>
              </p:cNvSpPr>
              <p:nvPr/>
            </p:nvSpPr>
            <p:spPr bwMode="auto">
              <a:xfrm>
                <a:off x="2854" y="1824"/>
                <a:ext cx="2622" cy="63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247" y="4566"/>
              <a:ext cx="1914" cy="1431"/>
              <a:chOff x="235" y="1824"/>
              <a:chExt cx="2619" cy="1882"/>
            </a:xfrm>
          </p:grpSpPr>
          <p:sp>
            <p:nvSpPr>
              <p:cNvPr id="245790" name="Line 30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0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91" name="Line 31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43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92" name="Line 32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687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93" name="Line 33"/>
              <p:cNvSpPr>
                <a:spLocks noChangeShapeType="1"/>
              </p:cNvSpPr>
              <p:nvPr/>
            </p:nvSpPr>
            <p:spPr bwMode="auto">
              <a:xfrm flipH="1">
                <a:off x="371" y="1824"/>
                <a:ext cx="2483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94" name="Line 34"/>
              <p:cNvSpPr>
                <a:spLocks noChangeShapeType="1"/>
              </p:cNvSpPr>
              <p:nvPr/>
            </p:nvSpPr>
            <p:spPr bwMode="auto">
              <a:xfrm flipH="1">
                <a:off x="774" y="1824"/>
                <a:ext cx="2080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95" name="Line 35"/>
              <p:cNvSpPr>
                <a:spLocks noChangeShapeType="1"/>
              </p:cNvSpPr>
              <p:nvPr/>
            </p:nvSpPr>
            <p:spPr bwMode="auto">
              <a:xfrm flipH="1">
                <a:off x="1153" y="1824"/>
                <a:ext cx="1701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96" name="Line 36"/>
              <p:cNvSpPr>
                <a:spLocks noChangeShapeType="1"/>
              </p:cNvSpPr>
              <p:nvPr/>
            </p:nvSpPr>
            <p:spPr bwMode="auto">
              <a:xfrm flipH="1">
                <a:off x="1534" y="1824"/>
                <a:ext cx="1320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97" name="Line 37"/>
              <p:cNvSpPr>
                <a:spLocks noChangeShapeType="1"/>
              </p:cNvSpPr>
              <p:nvPr/>
            </p:nvSpPr>
            <p:spPr bwMode="auto">
              <a:xfrm flipH="1">
                <a:off x="1872" y="1824"/>
                <a:ext cx="982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98" name="Line 38"/>
              <p:cNvSpPr>
                <a:spLocks noChangeShapeType="1"/>
              </p:cNvSpPr>
              <p:nvPr/>
            </p:nvSpPr>
            <p:spPr bwMode="auto">
              <a:xfrm flipH="1">
                <a:off x="2206" y="1824"/>
                <a:ext cx="648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799" name="Line 39"/>
              <p:cNvSpPr>
                <a:spLocks noChangeShapeType="1"/>
              </p:cNvSpPr>
              <p:nvPr/>
            </p:nvSpPr>
            <p:spPr bwMode="auto">
              <a:xfrm flipH="1">
                <a:off x="2543" y="1824"/>
                <a:ext cx="311" cy="188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0" name="Line 40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39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1" name="Line 41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067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2" name="Line 42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919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3" name="Line 43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770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4" name="Line 44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597" cy="642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5" name="Line 45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514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6" name="Line 46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405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7" name="Line 47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98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8" name="Line 48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213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09" name="Line 49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126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5810" name="Line 50"/>
              <p:cNvSpPr>
                <a:spLocks noChangeShapeType="1"/>
              </p:cNvSpPr>
              <p:nvPr/>
            </p:nvSpPr>
            <p:spPr bwMode="auto">
              <a:xfrm flipH="1">
                <a:off x="235" y="1824"/>
                <a:ext cx="2619" cy="63"/>
              </a:xfrm>
              <a:prstGeom prst="line">
                <a:avLst/>
              </a:prstGeom>
              <a:noFill/>
              <a:ln w="3175">
                <a:solidFill>
                  <a:srgbClr val="C68DFF">
                    <a:alpha val="50000"/>
                  </a:srgb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5" name="Group 51"/>
            <p:cNvGrpSpPr>
              <a:grpSpLocks/>
            </p:cNvGrpSpPr>
            <p:nvPr/>
          </p:nvGrpSpPr>
          <p:grpSpPr bwMode="auto">
            <a:xfrm>
              <a:off x="247" y="4581"/>
              <a:ext cx="3829" cy="1220"/>
              <a:chOff x="235" y="1844"/>
              <a:chExt cx="5241" cy="1605"/>
            </a:xfrm>
          </p:grpSpPr>
          <p:grpSp>
            <p:nvGrpSpPr>
              <p:cNvPr id="6" name="Group 52"/>
              <p:cNvGrpSpPr>
                <a:grpSpLocks/>
              </p:cNvGrpSpPr>
              <p:nvPr/>
            </p:nvGrpSpPr>
            <p:grpSpPr bwMode="auto">
              <a:xfrm>
                <a:off x="235" y="2750"/>
                <a:ext cx="5241" cy="699"/>
                <a:chOff x="235" y="2750"/>
                <a:chExt cx="5241" cy="699"/>
              </a:xfrm>
            </p:grpSpPr>
            <p:sp>
              <p:nvSpPr>
                <p:cNvPr id="245813" name="Line 53"/>
                <p:cNvSpPr>
                  <a:spLocks noChangeShapeType="1"/>
                </p:cNvSpPr>
                <p:nvPr/>
              </p:nvSpPr>
              <p:spPr bwMode="auto">
                <a:xfrm>
                  <a:off x="235" y="3449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14" name="Line 54"/>
                <p:cNvSpPr>
                  <a:spLocks noChangeShapeType="1"/>
                </p:cNvSpPr>
                <p:nvPr/>
              </p:nvSpPr>
              <p:spPr bwMode="auto">
                <a:xfrm>
                  <a:off x="235" y="3191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15" name="Line 55"/>
                <p:cNvSpPr>
                  <a:spLocks noChangeShapeType="1"/>
                </p:cNvSpPr>
                <p:nvPr/>
              </p:nvSpPr>
              <p:spPr bwMode="auto">
                <a:xfrm>
                  <a:off x="235" y="2958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16" name="Line 56"/>
                <p:cNvSpPr>
                  <a:spLocks noChangeShapeType="1"/>
                </p:cNvSpPr>
                <p:nvPr/>
              </p:nvSpPr>
              <p:spPr bwMode="auto">
                <a:xfrm>
                  <a:off x="235" y="2750"/>
                  <a:ext cx="5239" cy="0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" name="Group 57"/>
              <p:cNvGrpSpPr>
                <a:grpSpLocks/>
              </p:cNvGrpSpPr>
              <p:nvPr/>
            </p:nvGrpSpPr>
            <p:grpSpPr bwMode="auto">
              <a:xfrm>
                <a:off x="235" y="1844"/>
                <a:ext cx="5241" cy="728"/>
                <a:chOff x="235" y="1844"/>
                <a:chExt cx="5241" cy="728"/>
              </a:xfrm>
            </p:grpSpPr>
            <p:sp>
              <p:nvSpPr>
                <p:cNvPr id="245818" name="Line 58"/>
                <p:cNvSpPr>
                  <a:spLocks noChangeShapeType="1"/>
                </p:cNvSpPr>
                <p:nvPr/>
              </p:nvSpPr>
              <p:spPr bwMode="auto">
                <a:xfrm>
                  <a:off x="235" y="2572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19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35" y="2401"/>
                  <a:ext cx="5241" cy="1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20" name="Line 60"/>
                <p:cNvSpPr>
                  <a:spLocks noChangeShapeType="1"/>
                </p:cNvSpPr>
                <p:nvPr/>
              </p:nvSpPr>
              <p:spPr bwMode="auto">
                <a:xfrm>
                  <a:off x="235" y="2245"/>
                  <a:ext cx="5241" cy="5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21" name="Line 61"/>
                <p:cNvSpPr>
                  <a:spLocks noChangeShapeType="1"/>
                </p:cNvSpPr>
                <p:nvPr/>
              </p:nvSpPr>
              <p:spPr bwMode="auto">
                <a:xfrm>
                  <a:off x="235" y="2121"/>
                  <a:ext cx="5217" cy="0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22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235" y="2015"/>
                  <a:ext cx="5241" cy="6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23" name="Line 63"/>
                <p:cNvSpPr>
                  <a:spLocks noChangeShapeType="1"/>
                </p:cNvSpPr>
                <p:nvPr/>
              </p:nvSpPr>
              <p:spPr bwMode="auto">
                <a:xfrm>
                  <a:off x="235" y="1946"/>
                  <a:ext cx="5241" cy="4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24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235" y="1908"/>
                  <a:ext cx="5241" cy="10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25" name="Line 65"/>
                <p:cNvSpPr>
                  <a:spLocks noChangeShapeType="1"/>
                </p:cNvSpPr>
                <p:nvPr/>
              </p:nvSpPr>
              <p:spPr bwMode="auto">
                <a:xfrm>
                  <a:off x="258" y="1866"/>
                  <a:ext cx="5218" cy="0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45826" name="Line 66"/>
                <p:cNvSpPr>
                  <a:spLocks noChangeShapeType="1"/>
                </p:cNvSpPr>
                <p:nvPr/>
              </p:nvSpPr>
              <p:spPr bwMode="auto">
                <a:xfrm>
                  <a:off x="235" y="1844"/>
                  <a:ext cx="5241" cy="0"/>
                </a:xfrm>
                <a:prstGeom prst="line">
                  <a:avLst/>
                </a:prstGeom>
                <a:noFill/>
                <a:ln w="3175">
                  <a:solidFill>
                    <a:srgbClr val="C68DFF">
                      <a:alpha val="50000"/>
                    </a:srgb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45765" name="AutoShape 5"/>
          <p:cNvSpPr>
            <a:spLocks noChangeArrowheads="1"/>
          </p:cNvSpPr>
          <p:nvPr/>
        </p:nvSpPr>
        <p:spPr bwMode="auto">
          <a:xfrm>
            <a:off x="107950" y="1128713"/>
            <a:ext cx="7864475" cy="74295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63500" dir="3187806" algn="ctr" rotWithShape="0">
              <a:srgbClr val="800000"/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827" name="AutoShape 67"/>
          <p:cNvSpPr>
            <a:spLocks noChangeArrowheads="1"/>
          </p:cNvSpPr>
          <p:nvPr/>
        </p:nvSpPr>
        <p:spPr bwMode="auto">
          <a:xfrm rot="10443842" flipH="1">
            <a:off x="-786413" y="1054369"/>
            <a:ext cx="8923338" cy="5456238"/>
          </a:xfrm>
          <a:custGeom>
            <a:avLst/>
            <a:gdLst>
              <a:gd name="G0" fmla="+- -650172 0 0"/>
              <a:gd name="G1" fmla="+- -9331280 0 0"/>
              <a:gd name="G2" fmla="+- -650172 0 -9331280"/>
              <a:gd name="G3" fmla="+- 10800 0 0"/>
              <a:gd name="G4" fmla="+- 0 0 -650172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4684 0 0"/>
              <a:gd name="G9" fmla="+- 0 0 -9331280"/>
              <a:gd name="G10" fmla="+- 4684 0 2700"/>
              <a:gd name="G11" fmla="cos G10 -650172"/>
              <a:gd name="G12" fmla="sin G10 -650172"/>
              <a:gd name="G13" fmla="cos 13500 -650172"/>
              <a:gd name="G14" fmla="sin 13500 -650172"/>
              <a:gd name="G15" fmla="+- G11 10800 0"/>
              <a:gd name="G16" fmla="+- G12 10800 0"/>
              <a:gd name="G17" fmla="+- G13 10800 0"/>
              <a:gd name="G18" fmla="+- G14 10800 0"/>
              <a:gd name="G19" fmla="*/ 4684 1 2"/>
              <a:gd name="G20" fmla="+- G19 5400 0"/>
              <a:gd name="G21" fmla="cos G20 -650172"/>
              <a:gd name="G22" fmla="sin G20 -650172"/>
              <a:gd name="G23" fmla="+- G21 10800 0"/>
              <a:gd name="G24" fmla="+- G12 G23 G22"/>
              <a:gd name="G25" fmla="+- G22 G23 G11"/>
              <a:gd name="G26" fmla="cos 10800 -650172"/>
              <a:gd name="G27" fmla="sin 10800 -650172"/>
              <a:gd name="G28" fmla="cos 4684 -650172"/>
              <a:gd name="G29" fmla="sin 4684 -650172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9331280"/>
              <a:gd name="G36" fmla="sin G34 -9331280"/>
              <a:gd name="G37" fmla="+/ -9331280 -650172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4684 G39"/>
              <a:gd name="G43" fmla="sin 4684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3384 w 21600"/>
              <a:gd name="T5" fmla="*/ 313 h 21600"/>
              <a:gd name="T6" fmla="*/ 4667 w 21600"/>
              <a:gd name="T7" fmla="*/ 6074 h 21600"/>
              <a:gd name="T8" fmla="*/ 11921 w 21600"/>
              <a:gd name="T9" fmla="*/ 6252 h 21600"/>
              <a:gd name="T10" fmla="*/ 24098 w 21600"/>
              <a:gd name="T11" fmla="*/ 8474 h 21600"/>
              <a:gd name="T12" fmla="*/ 19418 w 21600"/>
              <a:gd name="T13" fmla="*/ 15138 h 21600"/>
              <a:gd name="T14" fmla="*/ 12754 w 21600"/>
              <a:gd name="T15" fmla="*/ 10458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5413" y="9993"/>
                </a:moveTo>
                <a:cubicBezTo>
                  <a:pt x="15021" y="7751"/>
                  <a:pt x="13075" y="6116"/>
                  <a:pt x="10800" y="6116"/>
                </a:cubicBezTo>
                <a:cubicBezTo>
                  <a:pt x="9347" y="6115"/>
                  <a:pt x="7976" y="6790"/>
                  <a:pt x="7089" y="7941"/>
                </a:cubicBezTo>
                <a:lnTo>
                  <a:pt x="2245" y="4208"/>
                </a:lnTo>
                <a:cubicBezTo>
                  <a:pt x="4289" y="1554"/>
                  <a:pt x="7450" y="-1"/>
                  <a:pt x="10800" y="0"/>
                </a:cubicBezTo>
                <a:cubicBezTo>
                  <a:pt x="16046" y="0"/>
                  <a:pt x="20534" y="3770"/>
                  <a:pt x="21438" y="8939"/>
                </a:cubicBezTo>
                <a:lnTo>
                  <a:pt x="24098" y="8474"/>
                </a:lnTo>
                <a:lnTo>
                  <a:pt x="19418" y="15138"/>
                </a:lnTo>
                <a:lnTo>
                  <a:pt x="12754" y="10458"/>
                </a:lnTo>
                <a:lnTo>
                  <a:pt x="15413" y="9993"/>
                </a:lnTo>
                <a:close/>
              </a:path>
            </a:pathLst>
          </a:custGeom>
          <a:solidFill>
            <a:srgbClr val="B48E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828" name="Text Box 68"/>
          <p:cNvSpPr txBox="1">
            <a:spLocks noChangeArrowheads="1"/>
          </p:cNvSpPr>
          <p:nvPr/>
        </p:nvSpPr>
        <p:spPr bwMode="auto">
          <a:xfrm>
            <a:off x="322263" y="1270000"/>
            <a:ext cx="39100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altLang="ko-KR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확률추출법은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20</a:t>
            </a:r>
            <a:r>
              <a:rPr lang="en-US" altLang="ko-KR" b="0" baseline="3000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의 새로운 개념</a:t>
            </a:r>
          </a:p>
        </p:txBody>
      </p:sp>
      <p:sp>
        <p:nvSpPr>
          <p:cNvPr id="245829" name="Oval 69"/>
          <p:cNvSpPr>
            <a:spLocks noChangeArrowheads="1"/>
          </p:cNvSpPr>
          <p:nvPr/>
        </p:nvSpPr>
        <p:spPr bwMode="auto">
          <a:xfrm>
            <a:off x="6088063" y="4024313"/>
            <a:ext cx="1249362" cy="236537"/>
          </a:xfrm>
          <a:prstGeom prst="ellipse">
            <a:avLst/>
          </a:prstGeom>
          <a:gradFill rotWithShape="1">
            <a:gsLst>
              <a:gs pos="0">
                <a:srgbClr val="41334D"/>
              </a:gs>
              <a:gs pos="100000">
                <a:srgbClr val="925CC4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830" name="Oval 70"/>
          <p:cNvSpPr>
            <a:spLocks noChangeArrowheads="1"/>
          </p:cNvSpPr>
          <p:nvPr/>
        </p:nvSpPr>
        <p:spPr bwMode="auto">
          <a:xfrm>
            <a:off x="6012160" y="2780928"/>
            <a:ext cx="1938338" cy="1879600"/>
          </a:xfrm>
          <a:prstGeom prst="ellipse">
            <a:avLst/>
          </a:prstGeom>
          <a:gradFill rotWithShape="0">
            <a:gsLst>
              <a:gs pos="0">
                <a:srgbClr val="FF6600"/>
              </a:gs>
              <a:gs pos="100000">
                <a:srgbClr val="FF6600">
                  <a:gamma/>
                  <a:shade val="25882"/>
                  <a:invGamma/>
                </a:srgbClr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600" b="0" dirty="0" err="1">
                <a:effectLst/>
                <a:latin typeface="HY견고딕" pitchFamily="18" charset="-127"/>
                <a:ea typeface="HY견고딕" pitchFamily="18" charset="-127"/>
              </a:rPr>
              <a:t>Neyman</a:t>
            </a:r>
            <a:endParaRPr lang="en-US" altLang="ko-KR" sz="1600" b="0" dirty="0">
              <a:effectLst/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600" b="0" dirty="0">
                <a:effectLst/>
                <a:latin typeface="HY견고딕" pitchFamily="18" charset="-127"/>
                <a:ea typeface="HY견고딕" pitchFamily="18" charset="-127"/>
              </a:rPr>
              <a:t>(1934)</a:t>
            </a:r>
          </a:p>
          <a:p>
            <a:pPr>
              <a:buFontTx/>
              <a:buChar char="-"/>
            </a:pPr>
            <a:r>
              <a:rPr lang="ko-KR" altLang="en-US" sz="1600" b="0" dirty="0">
                <a:effectLst/>
                <a:latin typeface="HY견고딕" pitchFamily="18" charset="-127"/>
                <a:ea typeface="HY견고딕" pitchFamily="18" charset="-127"/>
              </a:rPr>
              <a:t>확률추출법</a:t>
            </a:r>
          </a:p>
          <a:p>
            <a:r>
              <a:rPr lang="ko-KR" altLang="en-US" sz="1600" b="0" dirty="0">
                <a:effectLst/>
                <a:latin typeface="HY견고딕" pitchFamily="18" charset="-127"/>
                <a:ea typeface="HY견고딕" pitchFamily="18" charset="-127"/>
              </a:rPr>
              <a:t>이론 제공</a:t>
            </a:r>
          </a:p>
          <a:p>
            <a:r>
              <a:rPr lang="en-US" altLang="ko-KR" sz="1600" b="0" dirty="0">
                <a:solidFill>
                  <a:srgbClr val="FF33CC"/>
                </a:solidFill>
                <a:effectLst/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600" b="0" dirty="0">
                <a:solidFill>
                  <a:srgbClr val="FF33CC"/>
                </a:solidFill>
                <a:effectLst/>
                <a:latin typeface="HY견고딕" pitchFamily="18" charset="-127"/>
                <a:ea typeface="HY견고딕" pitchFamily="18" charset="-127"/>
              </a:rPr>
              <a:t>신뢰구간은 </a:t>
            </a:r>
          </a:p>
          <a:p>
            <a:r>
              <a:rPr lang="ko-KR" altLang="en-US" sz="1600" b="0" dirty="0">
                <a:solidFill>
                  <a:srgbClr val="FF33CC"/>
                </a:solidFill>
                <a:effectLst/>
                <a:latin typeface="HY견고딕" pitchFamily="18" charset="-127"/>
                <a:ea typeface="HY견고딕" pitchFamily="18" charset="-127"/>
              </a:rPr>
              <a:t>확률추출법에서</a:t>
            </a:r>
            <a:r>
              <a:rPr lang="en-US" altLang="ko-KR" sz="1600" b="0" dirty="0">
                <a:solidFill>
                  <a:srgbClr val="FF33CC"/>
                </a:solidFill>
                <a:effectLst/>
                <a:latin typeface="HY견고딕" pitchFamily="18" charset="-127"/>
                <a:ea typeface="HY견고딕" pitchFamily="18" charset="-127"/>
              </a:rPr>
              <a:t>..</a:t>
            </a:r>
          </a:p>
        </p:txBody>
      </p:sp>
      <p:sp>
        <p:nvSpPr>
          <p:cNvPr id="245831" name="Oval 71"/>
          <p:cNvSpPr>
            <a:spLocks noChangeArrowheads="1"/>
          </p:cNvSpPr>
          <p:nvPr/>
        </p:nvSpPr>
        <p:spPr bwMode="auto">
          <a:xfrm>
            <a:off x="3722688" y="5280025"/>
            <a:ext cx="1249362" cy="236538"/>
          </a:xfrm>
          <a:prstGeom prst="ellipse">
            <a:avLst/>
          </a:prstGeom>
          <a:gradFill rotWithShape="1">
            <a:gsLst>
              <a:gs pos="0">
                <a:srgbClr val="41334D"/>
              </a:gs>
              <a:gs pos="100000">
                <a:srgbClr val="925CC4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835" name="Oval 75"/>
          <p:cNvSpPr>
            <a:spLocks noChangeArrowheads="1"/>
          </p:cNvSpPr>
          <p:nvPr/>
        </p:nvSpPr>
        <p:spPr bwMode="auto">
          <a:xfrm>
            <a:off x="1371600" y="5429250"/>
            <a:ext cx="1249363" cy="236538"/>
          </a:xfrm>
          <a:prstGeom prst="ellipse">
            <a:avLst/>
          </a:prstGeom>
          <a:gradFill rotWithShape="1">
            <a:gsLst>
              <a:gs pos="0">
                <a:srgbClr val="41334D"/>
              </a:gs>
              <a:gs pos="100000">
                <a:srgbClr val="925CC4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836" name="Oval 76"/>
          <p:cNvSpPr>
            <a:spLocks noChangeArrowheads="1"/>
          </p:cNvSpPr>
          <p:nvPr/>
        </p:nvSpPr>
        <p:spPr bwMode="auto">
          <a:xfrm>
            <a:off x="1043608" y="4581128"/>
            <a:ext cx="2017712" cy="1793875"/>
          </a:xfrm>
          <a:prstGeom prst="ellipse">
            <a:avLst/>
          </a:prstGeom>
          <a:gradFill rotWithShape="0">
            <a:gsLst>
              <a:gs pos="0">
                <a:srgbClr val="CC99FF"/>
              </a:gs>
              <a:gs pos="100000">
                <a:srgbClr val="CC99FF">
                  <a:gamma/>
                  <a:shade val="25882"/>
                  <a:invGamma/>
                </a:srgbClr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0" dirty="0" err="1">
                <a:effectLst/>
                <a:latin typeface="HY견고딕" pitchFamily="18" charset="-127"/>
                <a:ea typeface="HY견고딕" pitchFamily="18" charset="-127"/>
              </a:rPr>
              <a:t>Kiaer</a:t>
            </a:r>
            <a:endParaRPr lang="en-US" altLang="ko-KR" sz="1600" b="0" dirty="0">
              <a:effectLst/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600" b="0" dirty="0">
                <a:effectLst/>
                <a:latin typeface="HY견고딕" pitchFamily="18" charset="-127"/>
                <a:ea typeface="HY견고딕" pitchFamily="18" charset="-127"/>
              </a:rPr>
              <a:t>(1895</a:t>
            </a:r>
            <a:r>
              <a:rPr lang="ko-KR" altLang="en-US" sz="1600" b="0" dirty="0">
                <a:effectLst/>
                <a:latin typeface="HY견고딕" pitchFamily="18" charset="-127"/>
                <a:ea typeface="HY견고딕" pitchFamily="18" charset="-127"/>
              </a:rPr>
              <a:t>년</a:t>
            </a:r>
            <a:r>
              <a:rPr lang="en-US" altLang="ko-KR" sz="1600" b="0" dirty="0">
                <a:effectLst/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600" b="0" dirty="0"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b="0" dirty="0">
                <a:effectLst/>
                <a:latin typeface="HY견고딕" pitchFamily="18" charset="-127"/>
                <a:ea typeface="HY견고딕" pitchFamily="18" charset="-127"/>
              </a:rPr>
              <a:t>작은 표본이</a:t>
            </a:r>
          </a:p>
          <a:p>
            <a:r>
              <a:rPr lang="ko-KR" altLang="en-US" sz="1600" b="0" dirty="0">
                <a:effectLst/>
                <a:latin typeface="HY견고딕" pitchFamily="18" charset="-127"/>
                <a:ea typeface="HY견고딕" pitchFamily="18" charset="-127"/>
              </a:rPr>
              <a:t>큰 모집단 </a:t>
            </a:r>
            <a:r>
              <a:rPr lang="ko-KR" altLang="en-US" sz="1600" b="0" dirty="0" err="1">
                <a:effectLst/>
                <a:latin typeface="HY견고딕" pitchFamily="18" charset="-127"/>
                <a:ea typeface="HY견고딕" pitchFamily="18" charset="-127"/>
              </a:rPr>
              <a:t>모수</a:t>
            </a:r>
            <a:endParaRPr lang="ko-KR" altLang="en-US" sz="1600" b="0" dirty="0">
              <a:effectLst/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600" b="0" dirty="0">
                <a:effectLst/>
                <a:latin typeface="HY견고딕" pitchFamily="18" charset="-127"/>
                <a:ea typeface="HY견고딕" pitchFamily="18" charset="-127"/>
              </a:rPr>
              <a:t>추정 가능</a:t>
            </a:r>
          </a:p>
          <a:p>
            <a:r>
              <a:rPr lang="en-US" altLang="ko-KR" sz="1600" b="0" dirty="0">
                <a:solidFill>
                  <a:srgbClr val="FF33CC"/>
                </a:solidFill>
                <a:effectLst/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600" b="0" dirty="0">
                <a:solidFill>
                  <a:srgbClr val="FF33CC"/>
                </a:solidFill>
                <a:effectLst/>
                <a:latin typeface="HY견고딕" pitchFamily="18" charset="-127"/>
                <a:ea typeface="HY견고딕" pitchFamily="18" charset="-127"/>
              </a:rPr>
              <a:t>유의 표본</a:t>
            </a:r>
          </a:p>
        </p:txBody>
      </p:sp>
      <p:sp>
        <p:nvSpPr>
          <p:cNvPr id="245838" name="Oval 78"/>
          <p:cNvSpPr>
            <a:spLocks noChangeArrowheads="1"/>
          </p:cNvSpPr>
          <p:nvPr/>
        </p:nvSpPr>
        <p:spPr bwMode="auto">
          <a:xfrm rot="-2675838">
            <a:off x="4287838" y="3689350"/>
            <a:ext cx="546100" cy="315913"/>
          </a:xfrm>
          <a:prstGeom prst="ellipse">
            <a:avLst/>
          </a:prstGeom>
          <a:gradFill rotWithShape="1">
            <a:gsLst>
              <a:gs pos="0">
                <a:srgbClr val="FFFFFF">
                  <a:alpha val="70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839" name="Oval 79"/>
          <p:cNvSpPr>
            <a:spLocks noChangeArrowheads="1"/>
          </p:cNvSpPr>
          <p:nvPr/>
        </p:nvSpPr>
        <p:spPr bwMode="auto">
          <a:xfrm rot="-2675838">
            <a:off x="5702300" y="2705100"/>
            <a:ext cx="546100" cy="315913"/>
          </a:xfrm>
          <a:prstGeom prst="ellipse">
            <a:avLst/>
          </a:prstGeom>
          <a:gradFill rotWithShape="1">
            <a:gsLst>
              <a:gs pos="0">
                <a:srgbClr val="FFFFFF">
                  <a:alpha val="70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840" name="Oval 80"/>
          <p:cNvSpPr>
            <a:spLocks noChangeArrowheads="1"/>
          </p:cNvSpPr>
          <p:nvPr/>
        </p:nvSpPr>
        <p:spPr bwMode="auto">
          <a:xfrm rot="-2675838">
            <a:off x="2620963" y="4073525"/>
            <a:ext cx="546100" cy="315913"/>
          </a:xfrm>
          <a:prstGeom prst="ellipse">
            <a:avLst/>
          </a:prstGeom>
          <a:gradFill rotWithShape="1">
            <a:gsLst>
              <a:gs pos="0">
                <a:srgbClr val="FFFFFF">
                  <a:alpha val="70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841" name="Oval 81"/>
          <p:cNvSpPr>
            <a:spLocks noChangeArrowheads="1"/>
          </p:cNvSpPr>
          <p:nvPr/>
        </p:nvSpPr>
        <p:spPr bwMode="auto">
          <a:xfrm rot="-2675838">
            <a:off x="787400" y="4051300"/>
            <a:ext cx="546100" cy="315913"/>
          </a:xfrm>
          <a:prstGeom prst="ellipse">
            <a:avLst/>
          </a:prstGeom>
          <a:gradFill rotWithShape="1">
            <a:gsLst>
              <a:gs pos="0">
                <a:srgbClr val="FFFFFF">
                  <a:alpha val="70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0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표본추출 역사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0897" name="_x129611696" descr="EMB000021c05624"/>
          <p:cNvPicPr>
            <a:picLocks noChangeAspect="1" noChangeArrowheads="1"/>
          </p:cNvPicPr>
          <p:nvPr/>
        </p:nvPicPr>
        <p:blipFill>
          <a:blip r:embed="rId3" cstate="print"/>
          <a:srcRect l="7502" t="5753" r="6231"/>
          <a:stretch>
            <a:fillRect/>
          </a:stretch>
        </p:blipFill>
        <p:spPr bwMode="auto">
          <a:xfrm>
            <a:off x="251520" y="1717600"/>
            <a:ext cx="4968552" cy="2359472"/>
          </a:xfrm>
          <a:prstGeom prst="rect">
            <a:avLst/>
          </a:prstGeom>
          <a:noFill/>
        </p:spPr>
      </p:pic>
      <p:sp>
        <p:nvSpPr>
          <p:cNvPr id="245832" name="Oval 72"/>
          <p:cNvSpPr>
            <a:spLocks noChangeArrowheads="1"/>
          </p:cNvSpPr>
          <p:nvPr/>
        </p:nvSpPr>
        <p:spPr bwMode="auto">
          <a:xfrm>
            <a:off x="3995936" y="4221088"/>
            <a:ext cx="1944688" cy="1890713"/>
          </a:xfrm>
          <a:prstGeom prst="ellipse">
            <a:avLst/>
          </a:prstGeom>
          <a:gradFill rotWithShape="0">
            <a:gsLst>
              <a:gs pos="0">
                <a:srgbClr val="33CC33"/>
              </a:gs>
              <a:gs pos="100000">
                <a:srgbClr val="33CC33">
                  <a:gamma/>
                  <a:shade val="25882"/>
                  <a:invGamma/>
                </a:srgbClr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600" b="0" dirty="0" err="1">
                <a:effectLst/>
                <a:latin typeface="HY견고딕" pitchFamily="18" charset="-127"/>
                <a:ea typeface="HY견고딕" pitchFamily="18" charset="-127"/>
              </a:rPr>
              <a:t>Bowley</a:t>
            </a:r>
            <a:r>
              <a:rPr lang="en-US" altLang="ko-KR" sz="1600" b="0" dirty="0">
                <a:effectLst/>
                <a:latin typeface="HY견고딕" pitchFamily="18" charset="-127"/>
                <a:ea typeface="HY견고딕" pitchFamily="18" charset="-127"/>
              </a:rPr>
              <a:t>(1906</a:t>
            </a:r>
            <a:r>
              <a:rPr lang="ko-KR" altLang="en-US" sz="1600" b="0" dirty="0">
                <a:effectLst/>
                <a:latin typeface="HY견고딕" pitchFamily="18" charset="-127"/>
                <a:ea typeface="HY견고딕" pitchFamily="18" charset="-127"/>
              </a:rPr>
              <a:t>년</a:t>
            </a:r>
            <a:r>
              <a:rPr lang="en-US" altLang="ko-KR" sz="1600" b="0">
                <a:effectLst/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1600" b="0" dirty="0">
              <a:effectLst/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</a:pPr>
            <a:r>
              <a:rPr lang="ko-KR" altLang="en-US" sz="1600" b="0" dirty="0">
                <a:effectLst/>
                <a:latin typeface="HY견고딕" pitchFamily="18" charset="-127"/>
                <a:ea typeface="HY견고딕" pitchFamily="18" charset="-127"/>
              </a:rPr>
              <a:t>확률추출이  </a:t>
            </a:r>
          </a:p>
          <a:p>
            <a:r>
              <a:rPr lang="ko-KR" altLang="en-US" sz="1600" b="0" dirty="0">
                <a:effectLst/>
                <a:latin typeface="HY견고딕" pitchFamily="18" charset="-127"/>
                <a:ea typeface="HY견고딕" pitchFamily="18" charset="-127"/>
              </a:rPr>
              <a:t>보다 </a:t>
            </a:r>
            <a:r>
              <a:rPr lang="ko-KR" altLang="en-US" sz="1600" b="0" dirty="0" err="1">
                <a:effectLst/>
                <a:latin typeface="HY견고딕" pitchFamily="18" charset="-127"/>
                <a:ea typeface="HY견고딕" pitchFamily="18" charset="-127"/>
              </a:rPr>
              <a:t>대표성있음</a:t>
            </a:r>
            <a:endParaRPr lang="ko-KR" altLang="en-US" sz="1600" b="0" dirty="0">
              <a:effectLst/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600" b="0" dirty="0">
                <a:solidFill>
                  <a:srgbClr val="FF33CC"/>
                </a:solidFill>
                <a:effectLst/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600" b="0" dirty="0">
                <a:solidFill>
                  <a:srgbClr val="FF33CC"/>
                </a:solidFill>
                <a:effectLst/>
                <a:latin typeface="HY견고딕" pitchFamily="18" charset="-127"/>
                <a:ea typeface="HY견고딕" pitchFamily="18" charset="-127"/>
              </a:rPr>
              <a:t>단순임의추출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5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5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8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ChangeArrowheads="1"/>
          </p:cNvSpPr>
          <p:nvPr/>
        </p:nvSpPr>
        <p:spPr bwMode="auto">
          <a:xfrm>
            <a:off x="539750" y="1824162"/>
            <a:ext cx="7818438" cy="1820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endParaRPr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단순임의추출법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(Simple random sampling)</a:t>
            </a: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계통추출법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(Systematic sampling)</a:t>
            </a: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층화추출법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(Stratified sampling)</a:t>
            </a: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집락추출법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(Cluster sampling)</a:t>
            </a:r>
          </a:p>
          <a:p>
            <a:pPr marL="542925" lvl="1" indent="-276225" algn="l">
              <a:lnSpc>
                <a:spcPct val="160000"/>
              </a:lnSpc>
              <a:buSzPct val="120000"/>
              <a:buFont typeface="Arial" pitchFamily="34" charset="0"/>
              <a:buChar char="•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확률비례추출법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(PPS, Probability proportionate sampling)</a:t>
            </a:r>
          </a:p>
        </p:txBody>
      </p:sp>
      <p:sp>
        <p:nvSpPr>
          <p:cNvPr id="8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확률추출법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23528" y="1484784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확률표본추출법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rrect(투명)01-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8713788" cy="551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5636" name="Rectangle 4"/>
          <p:cNvSpPr>
            <a:spLocks noChangeArrowheads="1"/>
          </p:cNvSpPr>
          <p:nvPr/>
        </p:nvSpPr>
        <p:spPr bwMode="auto">
          <a:xfrm>
            <a:off x="827088" y="2781300"/>
            <a:ext cx="7777162" cy="3529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42925" lvl="1" indent="-276225" algn="l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예) 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모집단={1, 2, 3, 4}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,   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크기가 2인 표본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을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추출</a:t>
            </a:r>
          </a:p>
          <a:p>
            <a:pPr marL="542925" lvl="1" indent="-276225" algn="l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------------------------------------------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----</a:t>
            </a: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추출 가능한 표본의 모든 경우: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baseline="-25000" dirty="0" err="1">
                <a:effectLst/>
                <a:latin typeface="HY헤드라인M" pitchFamily="18" charset="-127"/>
                <a:ea typeface="HY헤드라인M" pitchFamily="18" charset="-127"/>
              </a:rPr>
              <a:t>N</a:t>
            </a:r>
            <a:r>
              <a:rPr lang="en-US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baseline="-25000" dirty="0" err="1">
                <a:effectLst/>
                <a:latin typeface="HY헤드라인M" pitchFamily="18" charset="-127"/>
                <a:ea typeface="HY헤드라인M" pitchFamily="18" charset="-127"/>
              </a:rPr>
              <a:t>n</a:t>
            </a: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각 표본의 추출확률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1/ </a:t>
            </a:r>
            <a:r>
              <a:rPr lang="en-US" altLang="ko-KR" baseline="-25000" dirty="0" err="1">
                <a:effectLst/>
                <a:latin typeface="HY헤드라인M" pitchFamily="18" charset="-127"/>
                <a:ea typeface="HY헤드라인M" pitchFamily="18" charset="-127"/>
              </a:rPr>
              <a:t>N</a:t>
            </a:r>
            <a:r>
              <a:rPr lang="en-US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baseline="-25000" dirty="0" err="1">
                <a:effectLst/>
                <a:latin typeface="HY헤드라인M" pitchFamily="18" charset="-127"/>
                <a:ea typeface="HY헤드라인M" pitchFamily="18" charset="-127"/>
              </a:rPr>
              <a:t>n</a:t>
            </a:r>
            <a:endParaRPr lang="ko-KR" altLang="ko-KR" baseline="-250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{1,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2} , {1, 3} , {1, 4} , {2, 3} , {2, 4} , {3, 4}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: 6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가지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1/6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==============================================</a:t>
            </a:r>
          </a:p>
          <a:p>
            <a:pPr marL="542925" lvl="1" indent="-276225" algn="l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b="1" i="1" dirty="0">
                <a:solidFill>
                  <a:srgbClr val="0066FF"/>
                </a:solidFill>
                <a:effectLst/>
                <a:latin typeface="HY헤드라인M" pitchFamily="18" charset="-127"/>
                <a:ea typeface="HY헤드라인M" pitchFamily="18" charset="-127"/>
              </a:rPr>
              <a:t>*</a:t>
            </a:r>
            <a:r>
              <a:rPr lang="ko-KR" altLang="ko-KR" sz="2000" b="1" i="1" dirty="0">
                <a:solidFill>
                  <a:srgbClr val="0066FF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b="1" i="1" dirty="0">
                <a:solidFill>
                  <a:srgbClr val="0066FF"/>
                </a:solidFill>
                <a:effectLst/>
                <a:latin typeface="HY헤드라인M" pitchFamily="18" charset="-127"/>
                <a:ea typeface="HY헤드라인M" pitchFamily="18" charset="-127"/>
              </a:rPr>
              <a:t>모집단의 특정 단위가 표본에 포함될 확률 </a:t>
            </a:r>
            <a:r>
              <a:rPr lang="en-US" altLang="ko-KR" sz="2000" b="1" i="1" dirty="0">
                <a:solidFill>
                  <a:srgbClr val="0066FF"/>
                </a:solidFill>
                <a:effectLst/>
                <a:latin typeface="HY헤드라인M" pitchFamily="18" charset="-127"/>
                <a:ea typeface="HY헤드라인M" pitchFamily="18" charset="-127"/>
              </a:rPr>
              <a:t>?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marL="542925" lvl="1" indent="-276225" algn="l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6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개의 표본 중에서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개에서 발견된다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  </a:t>
            </a:r>
          </a:p>
          <a:p>
            <a:pPr marL="542925" lvl="1" indent="-276225" algn="l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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각 단위가 포함될 확률은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3/6=1/2=n/N</a:t>
            </a:r>
            <a:endParaRPr lang="ko-KR" altLang="ko-KR" dirty="0">
              <a:effectLst/>
              <a:latin typeface="HY헤드라인M" pitchFamily="18" charset="-127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325638" name="Rectangle 6"/>
          <p:cNvSpPr>
            <a:spLocks noChangeArrowheads="1"/>
          </p:cNvSpPr>
          <p:nvPr/>
        </p:nvSpPr>
        <p:spPr bwMode="auto">
          <a:xfrm>
            <a:off x="827088" y="1484313"/>
            <a:ext cx="7818437" cy="1820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buFontTx/>
              <a:buChar char="•"/>
              <a:defRPr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5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Arial" pitchFamily="34" charset="0"/>
              <a:buChar char="•"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난수표를 사용</a:t>
            </a: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단순임의추출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67544" y="980728"/>
            <a:ext cx="8208962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단순임의추출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(SRS)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모든 가능한 표본에서 동일한 추출확률을 부여</a:t>
            </a:r>
          </a:p>
        </p:txBody>
      </p:sp>
      <p:pic>
        <p:nvPicPr>
          <p:cNvPr id="41996" name="_x129610736" descr="EMB000021c05625"/>
          <p:cNvPicPr>
            <a:picLocks noChangeAspect="1" noChangeArrowheads="1"/>
          </p:cNvPicPr>
          <p:nvPr/>
        </p:nvPicPr>
        <p:blipFill>
          <a:blip r:embed="rId3" cstate="print"/>
          <a:srcRect l="10858" t="6882" r="11418" b="11644"/>
          <a:stretch>
            <a:fillRect/>
          </a:stretch>
        </p:blipFill>
        <p:spPr bwMode="auto">
          <a:xfrm>
            <a:off x="6588224" y="1124744"/>
            <a:ext cx="2066925" cy="1390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7" name="Rectangle 5"/>
          <p:cNvSpPr>
            <a:spLocks noChangeArrowheads="1"/>
          </p:cNvSpPr>
          <p:nvPr/>
        </p:nvSpPr>
        <p:spPr bwMode="auto">
          <a:xfrm>
            <a:off x="649288" y="1374775"/>
            <a:ext cx="7848600" cy="3311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[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장점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] 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간편하고 쉽게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사용가능하다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기술적인 방법이 필요 없다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자체가중표본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(self-weighted sample)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이 된다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*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추출된 표본단위가 모두 영이 아닌 </a:t>
            </a:r>
            <a:r>
              <a:rPr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동일한 추출확률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을 갖는 경우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endParaRPr lang="ko-KR" altLang="en-US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단점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]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추출틀의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정보를 이용할 수 없을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때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통계적 효율성이 낮아진다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.</a:t>
            </a:r>
            <a:endParaRPr lang="ko-KR" altLang="en-US" dirty="0">
              <a:effectLst/>
              <a:latin typeface="HY헤드라인M" pitchFamily="18" charset="-127"/>
              <a:ea typeface="HY헤드라인M" pitchFamily="18" charset="-127"/>
              <a:sym typeface="Wingdings" pitchFamily="2" charset="2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 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-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넓은 지역을 조사할 경우 개별 면접비용이 많다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.</a:t>
            </a:r>
            <a:endParaRPr lang="ko-KR" altLang="en-US" dirty="0">
              <a:effectLst/>
              <a:latin typeface="HY헤드라인M" pitchFamily="18" charset="-127"/>
              <a:ea typeface="HY헤드라인M" pitchFamily="18" charset="-127"/>
              <a:sym typeface="Wingdings" pitchFamily="2" charset="2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 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-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모집단이 고르게 분포되어 있지 않을 경우 나쁜 표본이 추출될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     가능성이 높다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.</a:t>
            </a: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endParaRPr lang="ko-KR" altLang="ko-KR" sz="14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단순임의추출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7" name="Rectangle 5"/>
          <p:cNvSpPr>
            <a:spLocks noChangeArrowheads="1"/>
          </p:cNvSpPr>
          <p:nvPr/>
        </p:nvSpPr>
        <p:spPr bwMode="auto">
          <a:xfrm>
            <a:off x="577280" y="1374775"/>
            <a:ext cx="8099176" cy="3311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defRPr/>
            </a:pPr>
            <a:r>
              <a:rPr lang="en-US" altLang="ko-KR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표본추출분포</a:t>
            </a:r>
            <a:r>
              <a:rPr lang="en-US" altLang="ko-KR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(sampling distribution] 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특정 표본이 주어지면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하나의 추정치를 얻게 됨</a:t>
            </a:r>
            <a:endParaRPr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주어진 표본설계를 통해 얻어 질 수 있는 모든 가능한 추정치에 대한 분포</a:t>
            </a:r>
            <a:endParaRPr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    →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근사적으로 정규분포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중심극한정리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(central limit theorem)</a:t>
            </a:r>
            <a:endParaRPr lang="ko-KR" altLang="ko-KR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단순임의추출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1313" name="_x47292952" descr="EMB000012b00b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429000"/>
            <a:ext cx="6142959" cy="2520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 ◈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국가승인통계 현황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780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3568" y="1412776"/>
            <a:ext cx="79208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2000" b="1" dirty="0"/>
              <a:t>❍ 조사통계의 조사방법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표본 등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별 현황</a:t>
            </a:r>
            <a:endParaRPr lang="en-US" altLang="ko-KR" sz="2000" b="1" dirty="0"/>
          </a:p>
          <a:p>
            <a:pPr algn="l"/>
            <a:endParaRPr lang="ko-KR" altLang="en-US" b="1" dirty="0"/>
          </a:p>
          <a:p>
            <a:pPr algn="l"/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 err="1"/>
              <a:t>조사방법별로</a:t>
            </a:r>
            <a:r>
              <a:rPr lang="ko-KR" altLang="en-US" dirty="0"/>
              <a:t> 보면 표본조사는 </a:t>
            </a:r>
            <a:r>
              <a:rPr lang="en-US" altLang="ko-KR" dirty="0"/>
              <a:t>360</a:t>
            </a:r>
            <a:r>
              <a:rPr lang="ko-KR" altLang="en-US" dirty="0"/>
              <a:t>종</a:t>
            </a:r>
            <a:r>
              <a:rPr lang="en-US" altLang="ko-KR" dirty="0"/>
              <a:t>(76.1%), </a:t>
            </a:r>
            <a:r>
              <a:rPr lang="ko-KR" altLang="en-US" dirty="0"/>
              <a:t>전수조사는 </a:t>
            </a:r>
            <a:r>
              <a:rPr lang="en-US" altLang="ko-KR" dirty="0"/>
              <a:t>93</a:t>
            </a:r>
            <a:r>
              <a:rPr lang="ko-KR" altLang="en-US" dirty="0"/>
              <a:t>종</a:t>
            </a:r>
            <a:r>
              <a:rPr lang="en-US" altLang="ko-KR" dirty="0"/>
              <a:t>(19.7%)</a:t>
            </a:r>
          </a:p>
          <a:p>
            <a:pPr algn="l"/>
            <a:endParaRPr lang="ko-KR" altLang="en-US" dirty="0"/>
          </a:p>
          <a:p>
            <a:pPr algn="l"/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각 </a:t>
            </a:r>
            <a:r>
              <a:rPr lang="ko-KR" altLang="en-US" dirty="0" err="1"/>
              <a:t>통계별</a:t>
            </a:r>
            <a:r>
              <a:rPr lang="ko-KR" altLang="en-US" dirty="0"/>
              <a:t> 특성에 따라 다양한 조사대상이 존재 할 경우</a:t>
            </a:r>
            <a:r>
              <a:rPr lang="en-US" altLang="ko-KR" dirty="0"/>
              <a:t>, </a:t>
            </a:r>
            <a:r>
              <a:rPr lang="ko-KR" altLang="en-US" dirty="0"/>
              <a:t>확률표본이라</a:t>
            </a:r>
            <a:endParaRPr lang="en-US" altLang="ko-KR" dirty="0"/>
          </a:p>
          <a:p>
            <a:pPr algn="l"/>
            <a:r>
              <a:rPr lang="en-US" altLang="ko-KR" dirty="0"/>
              <a:t> </a:t>
            </a:r>
            <a:r>
              <a:rPr lang="ko-KR" altLang="en-US" dirty="0"/>
              <a:t>    하더라도 여러 가지 추출방법이 함께 사용됨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27784" y="3645024"/>
          <a:ext cx="3548380" cy="1684020"/>
        </p:xfrm>
        <a:graphic>
          <a:graphicData uri="http://schemas.openxmlformats.org/drawingml/2006/table">
            <a:tbl>
              <a:tblPr/>
              <a:tblGrid>
                <a:gridCol w="134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marL="0" marR="5334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표본구분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작성통계수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비율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marL="107950" marR="0" indent="-1079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확률표본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360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76.1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107950" marR="0" indent="-1079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유의표본 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4.2</a:t>
                      </a:r>
                      <a:endParaRPr lang="en-US" sz="12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107950" marR="0" indent="-1079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93</a:t>
                      </a:r>
                      <a:endParaRPr lang="en-US" sz="12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19.7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514">
                <a:tc>
                  <a:txBody>
                    <a:bodyPr/>
                    <a:lstStyle/>
                    <a:p>
                      <a:pPr marL="107950" marR="0" indent="-1079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0" indent="-10795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473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0" indent="-10795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100.0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706" name="Picture 2"/>
          <p:cNvPicPr>
            <a:picLocks noChangeAspect="1" noChangeArrowheads="1"/>
          </p:cNvPicPr>
          <p:nvPr/>
        </p:nvPicPr>
        <p:blipFill>
          <a:blip r:embed="rId2" cstate="print">
            <a:lum bright="18000"/>
          </a:blip>
          <a:srcRect l="21941" t="43823" r="16032" b="22185"/>
          <a:stretch>
            <a:fillRect/>
          </a:stretch>
        </p:blipFill>
        <p:spPr bwMode="auto">
          <a:xfrm>
            <a:off x="1187450" y="1773238"/>
            <a:ext cx="6553200" cy="3863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584707" name="Rectangle 3"/>
          <p:cNvSpPr>
            <a:spLocks noChangeArrowheads="1"/>
          </p:cNvSpPr>
          <p:nvPr/>
        </p:nvSpPr>
        <p:spPr bwMode="auto">
          <a:xfrm>
            <a:off x="323850" y="1124744"/>
            <a:ext cx="88201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40000"/>
              </a:lnSpc>
              <a:buFont typeface="Wingdings" pitchFamily="2" charset="2"/>
              <a:buNone/>
            </a:pPr>
            <a:r>
              <a:rPr lang="en-US" altLang="ko-KR" sz="1800" b="0" dirty="0">
                <a:solidFill>
                  <a:srgbClr val="A50021"/>
                </a:solidFill>
                <a:latin typeface="휴먼둥근헤드라인" pitchFamily="18" charset="-127"/>
                <a:ea typeface="휴먼둥근헤드라인" pitchFamily="18" charset="-127"/>
              </a:rPr>
              <a:t>▷</a:t>
            </a:r>
            <a:r>
              <a:rPr lang="ko-KR" altLang="en-US" sz="1800" b="0" dirty="0" err="1">
                <a:solidFill>
                  <a:srgbClr val="A50021"/>
                </a:solidFill>
                <a:effectLst/>
                <a:latin typeface="휴먼둥근헤드라인" pitchFamily="18" charset="-127"/>
                <a:ea typeface="휴먼둥근헤드라인" pitchFamily="18" charset="-127"/>
              </a:rPr>
              <a:t>비표본오차가</a:t>
            </a:r>
            <a:r>
              <a:rPr lang="ko-KR" altLang="en-US" sz="1800" b="0" dirty="0">
                <a:solidFill>
                  <a:srgbClr val="A50021"/>
                </a:solidFill>
                <a:latin typeface="휴먼둥근헤드라인" pitchFamily="18" charset="-127"/>
                <a:ea typeface="휴먼둥근헤드라인" pitchFamily="18" charset="-127"/>
              </a:rPr>
              <a:t> 있을 때</a:t>
            </a:r>
            <a:r>
              <a:rPr lang="en-US" altLang="ko-KR" sz="1800" b="0" dirty="0">
                <a:solidFill>
                  <a:srgbClr val="A50021"/>
                </a:solidFill>
                <a:latin typeface="휴먼둥근헤드라인" pitchFamily="18" charset="-127"/>
                <a:ea typeface="휴먼둥근헤드라인" pitchFamily="18" charset="-127"/>
              </a:rPr>
              <a:t>, </a:t>
            </a:r>
            <a:r>
              <a:rPr lang="ko-KR" altLang="en-US" sz="1800" b="0" dirty="0" err="1">
                <a:solidFill>
                  <a:srgbClr val="A50021"/>
                </a:solidFill>
                <a:latin typeface="휴먼둥근헤드라인" pitchFamily="18" charset="-127"/>
                <a:ea typeface="휴먼둥근헤드라인" pitchFamily="18" charset="-127"/>
              </a:rPr>
              <a:t>추정량의</a:t>
            </a:r>
            <a:r>
              <a:rPr lang="ko-KR" altLang="en-US" sz="1800" b="0" dirty="0">
                <a:solidFill>
                  <a:srgbClr val="A50021"/>
                </a:solidFill>
                <a:latin typeface="휴먼둥근헤드라인" pitchFamily="18" charset="-127"/>
                <a:ea typeface="휴먼둥근헤드라인" pitchFamily="18" charset="-127"/>
              </a:rPr>
              <a:t> 표본추출분포에서 발생하는 편향과 분산 증가</a:t>
            </a:r>
          </a:p>
        </p:txBody>
      </p:sp>
      <p:sp>
        <p:nvSpPr>
          <p:cNvPr id="584708" name="Oval 4"/>
          <p:cNvSpPr>
            <a:spLocks noChangeArrowheads="1"/>
          </p:cNvSpPr>
          <p:nvPr/>
        </p:nvSpPr>
        <p:spPr bwMode="auto">
          <a:xfrm>
            <a:off x="4284663" y="3141663"/>
            <a:ext cx="865187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587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4709" name="Rectangle 5"/>
          <p:cNvSpPr>
            <a:spLocks noChangeArrowheads="1"/>
          </p:cNvSpPr>
          <p:nvPr/>
        </p:nvSpPr>
        <p:spPr bwMode="auto">
          <a:xfrm>
            <a:off x="323850" y="5516563"/>
            <a:ext cx="8604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40000"/>
              </a:lnSpc>
              <a:buFont typeface="Wingdings" pitchFamily="2" charset="2"/>
              <a:buNone/>
            </a:pPr>
            <a:r>
              <a:rPr lang="en-US" altLang="ko-KR" sz="1600" b="0" dirty="0"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rPr>
              <a:t>-  </a:t>
            </a:r>
            <a:r>
              <a:rPr lang="ko-KR" altLang="en-US" sz="1600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표본조사에서 </a:t>
            </a:r>
            <a:r>
              <a:rPr lang="ko-KR" altLang="en-US" sz="1600" b="0" dirty="0">
                <a:solidFill>
                  <a:srgbClr val="993300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표본크기</a:t>
            </a:r>
            <a:r>
              <a:rPr lang="ko-KR" altLang="en-US" sz="1600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가 중요하지만 더 중요한 것은 </a:t>
            </a:r>
            <a:r>
              <a:rPr lang="ko-KR" altLang="en-US" sz="1600" b="0" dirty="0">
                <a:solidFill>
                  <a:srgbClr val="9933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신뢰성</a:t>
            </a:r>
            <a:r>
              <a:rPr lang="en-US" altLang="ko-KR" sz="1600" b="0" dirty="0">
                <a:solidFill>
                  <a:srgbClr val="993300"/>
                </a:solidFill>
                <a:effectLst/>
                <a:latin typeface="굴림"/>
                <a:ea typeface="HY헤드라인M" pitchFamily="18" charset="-127"/>
              </a:rPr>
              <a:t>·</a:t>
            </a:r>
            <a:r>
              <a:rPr lang="ko-KR" altLang="en-US" sz="1600" b="0" dirty="0">
                <a:solidFill>
                  <a:srgbClr val="993300"/>
                </a:solidFill>
                <a:effectLst/>
                <a:latin typeface="HY헤드라인M" pitchFamily="18" charset="-127"/>
                <a:ea typeface="HY헤드라인M" pitchFamily="18" charset="-127"/>
              </a:rPr>
              <a:t>타당성</a:t>
            </a:r>
            <a:r>
              <a:rPr lang="ko-KR" altLang="en-US" sz="1600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임</a:t>
            </a:r>
          </a:p>
          <a:p>
            <a:pPr marL="342900" indent="-342900" algn="l">
              <a:lnSpc>
                <a:spcPct val="140000"/>
              </a:lnSpc>
              <a:buFont typeface="Wingdings" pitchFamily="2" charset="2"/>
              <a:buNone/>
            </a:pPr>
            <a:r>
              <a:rPr lang="ko-KR" altLang="en-US" sz="1600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量 보다는 質이 우선되어야 하며</a:t>
            </a:r>
            <a:r>
              <a:rPr lang="en-US" altLang="ko-KR" sz="1600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표본오차보다는 </a:t>
            </a:r>
            <a:r>
              <a:rPr lang="ko-KR" altLang="en-US" sz="1600" b="0" dirty="0" err="1">
                <a:solidFill>
                  <a:srgbClr val="9933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비표본오차에</a:t>
            </a:r>
            <a:r>
              <a:rPr lang="ko-KR" altLang="en-US" sz="1600" b="0" dirty="0">
                <a:solidFill>
                  <a:srgbClr val="9933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더 신경</a:t>
            </a:r>
            <a:r>
              <a:rPr lang="ko-KR" altLang="en-US" sz="1600" b="0" dirty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을 </a:t>
            </a:r>
            <a:r>
              <a:rPr lang="ko-KR" altLang="en-US" sz="1600" b="0" dirty="0" err="1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</a:rPr>
              <a:t>써야함</a:t>
            </a:r>
            <a:endParaRPr lang="ko-KR" altLang="en-US" sz="1600" b="0" dirty="0">
              <a:solidFill>
                <a:schemeClr val="tx1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단순임의추출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9" name="Picture 11" descr="rrect(투명)01-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48880"/>
            <a:ext cx="83185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6668" name="Rectangle 12"/>
          <p:cNvSpPr>
            <a:spLocks noChangeArrowheads="1"/>
          </p:cNvSpPr>
          <p:nvPr/>
        </p:nvSpPr>
        <p:spPr bwMode="auto">
          <a:xfrm>
            <a:off x="755576" y="3356992"/>
            <a:ext cx="7564438" cy="1820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예) 모집단수=50개, </a:t>
            </a:r>
            <a:r>
              <a:rPr lang="ko-KR" altLang="ko-KR" sz="1600" dirty="0" err="1">
                <a:latin typeface="HY헤드라인M" pitchFamily="18" charset="-127"/>
                <a:ea typeface="HY헤드라인M" pitchFamily="18" charset="-127"/>
              </a:rPr>
              <a:t>표본수</a:t>
            </a: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=5개</a:t>
            </a: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    - 모집단 명부에 1-50번의 번호를 부여한 후</a:t>
            </a: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추출간격을 계산</a:t>
            </a: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 50/5=10</a:t>
            </a: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    - 1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에서 추출간격</a:t>
            </a: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(10)</a:t>
            </a: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까지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의</a:t>
            </a: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 번호 중에서 1개 선택</a:t>
            </a: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    - 예를 들어 5번이 선택되면, 나머지 표본은</a:t>
            </a: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          5번, 15번</a:t>
            </a: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(5+10)</a:t>
            </a:r>
            <a:r>
              <a:rPr lang="ko-KR" altLang="ko-KR" sz="1600" dirty="0">
                <a:latin typeface="HY헤드라인M" pitchFamily="18" charset="-127"/>
                <a:ea typeface="HY헤드라인M" pitchFamily="18" charset="-127"/>
              </a:rPr>
              <a:t>, 25번, 35번, 45번 : 5개 표본</a:t>
            </a: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endParaRPr lang="ko-KR" altLang="ko-KR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79512" y="1124744"/>
            <a:ext cx="8496944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계통추출법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(Systematic sampling)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모집단내에 있는 모든 추출단위에 일련번호를 부여하고 이를 동일한 간격으로 나눈 후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첫 구간에서 무작위로 하나의 번호를 선정한 다음 뽑힌 단위로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부터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동일한 간격을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계속해서 표본으로 추출하는 방법</a:t>
            </a:r>
          </a:p>
        </p:txBody>
      </p:sp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계통추출법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1" name="Picture 11" descr="rrect(투명)01-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956" y="837456"/>
            <a:ext cx="8318500" cy="590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33" name="Text Box 13"/>
          <p:cNvSpPr txBox="1">
            <a:spLocks noChangeArrowheads="1"/>
          </p:cNvSpPr>
          <p:nvPr/>
        </p:nvSpPr>
        <p:spPr bwMode="auto">
          <a:xfrm>
            <a:off x="1187450" y="1628775"/>
            <a:ext cx="7416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ko-KR" altLang="ko-KR"/>
          </a:p>
        </p:txBody>
      </p:sp>
      <p:sp>
        <p:nvSpPr>
          <p:cNvPr id="363534" name="Text Box 14"/>
          <p:cNvSpPr txBox="1">
            <a:spLocks noChangeArrowheads="1"/>
          </p:cNvSpPr>
          <p:nvPr/>
        </p:nvSpPr>
        <p:spPr bwMode="auto">
          <a:xfrm>
            <a:off x="395536" y="1340768"/>
            <a:ext cx="83200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  표본추출방법 </a:t>
            </a:r>
            <a:r>
              <a:rPr lang="en-US" altLang="ko-KR" sz="20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2000" dirty="0" err="1">
                <a:effectLst/>
                <a:latin typeface="HY헤드라인M" pitchFamily="18" charset="-127"/>
                <a:ea typeface="HY헤드라인M" pitchFamily="18" charset="-127"/>
              </a:rPr>
              <a:t>임의추출시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200" dirty="0" err="1">
                <a:effectLst/>
                <a:latin typeface="HY헤드라인M" pitchFamily="18" charset="-127"/>
                <a:ea typeface="HY헤드라인M" pitchFamily="18" charset="-127"/>
              </a:rPr>
              <a:t>N</a:t>
            </a:r>
            <a:r>
              <a:rPr lang="en-US" altLang="ko-KR" sz="2400" dirty="0" err="1">
                <a:effectLst/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n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개</a:t>
            </a:r>
            <a:r>
              <a:rPr lang="ko-KR" altLang="ko-KR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dirty="0" err="1">
                <a:effectLst/>
                <a:latin typeface="HY헤드라인M" pitchFamily="18" charset="-127"/>
                <a:ea typeface="HY헤드라인M" pitchFamily="18" charset="-127"/>
              </a:rPr>
              <a:t>계통추출시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effectLst/>
                <a:latin typeface="HY헤드라인M" pitchFamily="18" charset="-127"/>
                <a:ea typeface="HY헤드라인M" pitchFamily="18" charset="-127"/>
              </a:rPr>
              <a:t>N/n=k(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추출간격</a:t>
            </a:r>
            <a:r>
              <a:rPr lang="en-US" altLang="ko-KR" sz="20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개</a:t>
            </a:r>
          </a:p>
        </p:txBody>
      </p:sp>
      <p:sp>
        <p:nvSpPr>
          <p:cNvPr id="363535" name="Rectangle 15"/>
          <p:cNvSpPr>
            <a:spLocks noChangeArrowheads="1"/>
          </p:cNvSpPr>
          <p:nvPr/>
        </p:nvSpPr>
        <p:spPr bwMode="auto">
          <a:xfrm>
            <a:off x="755576" y="2060848"/>
            <a:ext cx="7848600" cy="3663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6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[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장점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] 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추출틀이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없는 경우 단순임의추출의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대안가능하다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단순임의추출보다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대표성있는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표본추출이 가능하다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쉽게 추정치를 얻을 수 있다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]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주기성이 있는 모집단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 좋지 않은 표본이 추출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개념상의 틀이 사용될 때 최종적인 표본크기를 알 수 없다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  <a:sym typeface="Wingdings" pitchFamily="2" charset="2"/>
            </a:endParaRP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표본분산의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불편추정량이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존재하지 않는다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.</a:t>
            </a:r>
          </a:p>
          <a:p>
            <a:pPr algn="l">
              <a:lnSpc>
                <a:spcPct val="130000"/>
              </a:lnSpc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  - </a:t>
            </a:r>
            <a:r>
              <a:rPr lang="en-US" altLang="ko-KR" sz="1600" dirty="0" err="1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N≠nk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일 경우 표본크기가 달라진다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.</a:t>
            </a:r>
            <a:endParaRPr lang="ko-KR" altLang="ko-KR" sz="14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endParaRPr lang="ko-KR" altLang="ko-KR" sz="12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계통추출법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6" name="Group 14"/>
          <p:cNvGrpSpPr>
            <a:grpSpLocks/>
          </p:cNvGrpSpPr>
          <p:nvPr/>
        </p:nvGrpSpPr>
        <p:grpSpPr bwMode="auto">
          <a:xfrm>
            <a:off x="1259632" y="2420888"/>
            <a:ext cx="6481762" cy="3506788"/>
            <a:chOff x="884" y="1842"/>
            <a:chExt cx="4083" cy="2209"/>
          </a:xfrm>
        </p:grpSpPr>
        <p:sp>
          <p:nvSpPr>
            <p:cNvPr id="24611" name="AutoShape 35"/>
            <p:cNvSpPr>
              <a:spLocks noChangeArrowheads="1"/>
            </p:cNvSpPr>
            <p:nvPr/>
          </p:nvSpPr>
          <p:spPr bwMode="auto">
            <a:xfrm>
              <a:off x="884" y="1842"/>
              <a:ext cx="4083" cy="220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25400">
              <a:solidFill>
                <a:schemeClr val="bg1"/>
              </a:solidFill>
              <a:round/>
              <a:headEnd/>
              <a:tailEnd/>
            </a:ln>
            <a:effectLst>
              <a:outerShdw dist="45791" dir="3378596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l">
                <a:defRPr/>
              </a:pPr>
              <a:endParaRPr lang="ko-KR" altLang="ko-KR"/>
            </a:p>
          </p:txBody>
        </p:sp>
        <p:pic>
          <p:nvPicPr>
            <p:cNvPr id="46088" name="Picture 16" descr="UNI00000fec22df"/>
            <p:cNvPicPr>
              <a:picLocks noChangeAspect="1" noChangeArrowheads="1"/>
            </p:cNvPicPr>
            <p:nvPr/>
          </p:nvPicPr>
          <p:blipFill>
            <a:blip r:embed="rId2" cstate="print"/>
            <a:srcRect r="2545" b="2820"/>
            <a:stretch>
              <a:fillRect/>
            </a:stretch>
          </p:blipFill>
          <p:spPr bwMode="auto">
            <a:xfrm rot="-134938">
              <a:off x="946" y="1933"/>
              <a:ext cx="3846" cy="1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계통추출법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23528" y="1484784"/>
            <a:ext cx="8208962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모집단을 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K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개로 분할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12" name="Group 12"/>
          <p:cNvGrpSpPr>
            <a:grpSpLocks/>
          </p:cNvGrpSpPr>
          <p:nvPr/>
        </p:nvGrpSpPr>
        <p:grpSpPr bwMode="auto">
          <a:xfrm>
            <a:off x="1691555" y="4271963"/>
            <a:ext cx="4392613" cy="2447925"/>
            <a:chOff x="839" y="1901"/>
            <a:chExt cx="2631" cy="1513"/>
          </a:xfrm>
        </p:grpSpPr>
        <p:grpSp>
          <p:nvGrpSpPr>
            <p:cNvPr id="47114" name="Group 13"/>
            <p:cNvGrpSpPr>
              <a:grpSpLocks/>
            </p:cNvGrpSpPr>
            <p:nvPr/>
          </p:nvGrpSpPr>
          <p:grpSpPr bwMode="auto">
            <a:xfrm>
              <a:off x="2268" y="2165"/>
              <a:ext cx="1202" cy="176"/>
              <a:chOff x="2022" y="1446"/>
              <a:chExt cx="1716" cy="379"/>
            </a:xfrm>
          </p:grpSpPr>
          <p:sp>
            <p:nvSpPr>
              <p:cNvPr id="328718" name="WordArt 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23" y="1446"/>
                <a:ext cx="1715" cy="37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>
                  <a:defRPr/>
                </a:pPr>
                <a:r>
                  <a:rPr lang="ko-KR" altLang="en-US" sz="2400" kern="10"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noFill/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HY견고딕"/>
                    <a:ea typeface="HY견고딕"/>
                  </a:rPr>
                  <a:t>계통 </a:t>
                </a:r>
                <a:r>
                  <a:rPr lang="en-US" altLang="ko-KR" sz="2400" kern="10"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noFill/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HY견고딕"/>
                    <a:ea typeface="HY견고딕"/>
                  </a:rPr>
                  <a:t>vs. </a:t>
                </a:r>
                <a:r>
                  <a:rPr lang="ko-KR" altLang="en-US" sz="2400" kern="10"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noFill/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HY견고딕"/>
                    <a:ea typeface="HY견고딕"/>
                  </a:rPr>
                  <a:t>층화 </a:t>
                </a:r>
              </a:p>
            </p:txBody>
          </p:sp>
          <p:sp>
            <p:nvSpPr>
              <p:cNvPr id="328719" name="WordArt 1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022" y="1446"/>
                <a:ext cx="1715" cy="379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>
                  <a:defRPr/>
                </a:pPr>
                <a:r>
                  <a:rPr lang="ko-KR" altLang="en-US" sz="2400" kern="10">
                    <a:ln w="317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FFD72D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  <a:effectLst>
                      <a:outerShdw dist="35921" dir="2700000" algn="ctr" rotWithShape="0">
                        <a:schemeClr val="tx1"/>
                      </a:outerShdw>
                    </a:effectLst>
                    <a:latin typeface="HY견고딕"/>
                    <a:ea typeface="HY견고딕"/>
                  </a:rPr>
                  <a:t>계통 </a:t>
                </a:r>
                <a:r>
                  <a:rPr lang="en-US" altLang="ko-KR" sz="2400" kern="10">
                    <a:ln w="317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FFD72D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  <a:effectLst>
                      <a:outerShdw dist="35921" dir="2700000" algn="ctr" rotWithShape="0">
                        <a:schemeClr val="tx1"/>
                      </a:outerShdw>
                    </a:effectLst>
                    <a:latin typeface="HY견고딕"/>
                    <a:ea typeface="HY견고딕"/>
                  </a:rPr>
                  <a:t>vs. </a:t>
                </a:r>
                <a:r>
                  <a:rPr lang="ko-KR" altLang="en-US" sz="2400" kern="10">
                    <a:ln w="317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FFD72D"/>
                        </a:gs>
                        <a:gs pos="100000">
                          <a:srgbClr val="FF6600"/>
                        </a:gs>
                      </a:gsLst>
                      <a:lin ang="5400000" scaled="1"/>
                    </a:gradFill>
                    <a:effectLst>
                      <a:outerShdw dist="35921" dir="2700000" algn="ctr" rotWithShape="0">
                        <a:schemeClr val="tx1"/>
                      </a:outerShdw>
                    </a:effectLst>
                    <a:latin typeface="HY견고딕"/>
                    <a:ea typeface="HY견고딕"/>
                  </a:rPr>
                  <a:t>층화 </a:t>
                </a:r>
              </a:p>
            </p:txBody>
          </p:sp>
        </p:grpSp>
        <p:sp>
          <p:nvSpPr>
            <p:cNvPr id="24611" name="AutoShape 35"/>
            <p:cNvSpPr>
              <a:spLocks noChangeArrowheads="1"/>
            </p:cNvSpPr>
            <p:nvPr/>
          </p:nvSpPr>
          <p:spPr bwMode="auto">
            <a:xfrm>
              <a:off x="839" y="1901"/>
              <a:ext cx="2627" cy="1489"/>
            </a:xfrm>
            <a:prstGeom prst="roundRect">
              <a:avLst>
                <a:gd name="adj" fmla="val 0"/>
              </a:avLst>
            </a:prstGeom>
            <a:solidFill>
              <a:srgbClr val="F8F8F8"/>
            </a:solidFill>
            <a:ln w="25400">
              <a:solidFill>
                <a:schemeClr val="bg1"/>
              </a:solidFill>
              <a:round/>
              <a:headEnd/>
              <a:tailEnd/>
            </a:ln>
            <a:effectLst>
              <a:outerShdw dist="45791" dir="3378596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l">
                <a:defRPr/>
              </a:pPr>
              <a:endParaRPr lang="ko-KR" altLang="ko-KR"/>
            </a:p>
          </p:txBody>
        </p:sp>
        <p:pic>
          <p:nvPicPr>
            <p:cNvPr id="47116" name="Picture 17" descr="UNI00000fec22e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9" y="1917"/>
              <a:ext cx="2631" cy="1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8722" name="Picture 18" descr="UNI00000fec22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888" y="2205038"/>
            <a:ext cx="6553200" cy="936625"/>
          </a:xfrm>
          <a:prstGeom prst="rect">
            <a:avLst/>
          </a:prstGeom>
          <a:noFill/>
          <a:effectLst>
            <a:outerShdw dist="53882" dir="2700000" algn="ctr" rotWithShape="0">
              <a:schemeClr val="tx2">
                <a:alpha val="50000"/>
              </a:schemeClr>
            </a:outerShdw>
          </a:effectLst>
        </p:spPr>
      </p:pic>
      <p:sp>
        <p:nvSpPr>
          <p:cNvPr id="1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계통추출법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251520" y="3356992"/>
            <a:ext cx="8496944" cy="85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순환계통추출법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과 </a:t>
            </a: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N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사이에서 </a:t>
            </a:r>
            <a:r>
              <a:rPr kumimoji="0" lang="ko-KR" altLang="en-US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난수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r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을</a:t>
            </a: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택해 출발점으로 매 </a:t>
            </a: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K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번째 단위를 </a:t>
            </a:r>
            <a:endParaRPr kumimoji="0" lang="en-US" altLang="ko-KR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  n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개 추출하는 방법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51520" y="1124744"/>
            <a:ext cx="8496944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선형계통추출법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N=</a:t>
            </a:r>
            <a:r>
              <a:rPr kumimoji="0" lang="en-US" altLang="ko-KR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nk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일 경우 </a:t>
            </a: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k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개의 계통추출표본이 존재 </a:t>
            </a:r>
            <a:endParaRPr kumimoji="0" lang="en-US" altLang="ko-KR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K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개의 표본에서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1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개의 표본을 임의 추출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계통추출법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51520" y="1124744"/>
            <a:ext cx="8496944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통계청에서 계통추출법 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실제적으로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매우 폭넓게 활용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관심변수와 관련된 특성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보조변수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에 따라 정렬한 추출틀 사용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표본의 대표성 제고를 위해 이런 형태의 계통추출법 폭 넓게 활용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내재적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층화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(implication stratification]</a:t>
            </a: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1.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가구소득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주택유형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점유면적 등에 따른 정렬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2.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사업체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매출액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종사자수에 따른 정렬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3.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농가경제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주요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작물별에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따른 정렬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01" name="Text Box 49"/>
          <p:cNvSpPr txBox="1">
            <a:spLocks noChangeArrowheads="1"/>
          </p:cNvSpPr>
          <p:nvPr/>
        </p:nvSpPr>
        <p:spPr bwMode="auto">
          <a:xfrm>
            <a:off x="755576" y="5157192"/>
            <a:ext cx="7705725" cy="12495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층화추출을</a:t>
            </a:r>
            <a:r>
              <a:rPr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사용하는 이유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Tx/>
              <a:buChar char="-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통계적 효율성이 높다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(SRS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에 비해 조사 정도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(precision)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향상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Tx/>
              <a:buChar char="-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관심 부차모집단별로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추정량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산출가능하다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Tx/>
              <a:buChar char="-"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층별 관리에 따른 비용 절감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독립적 추출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관리 가능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층화추출법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23528" y="1196752"/>
            <a:ext cx="8496944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층화추출법</a:t>
            </a:r>
            <a:r>
              <a:rPr kumimoji="0" lang="en-US" altLang="ko-KR" sz="1600" u="sng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sz="1600" u="sng" dirty="0">
                <a:effectLst/>
                <a:latin typeface="HY헤드라인M" pitchFamily="18" charset="-127"/>
                <a:ea typeface="HY헤드라인M" pitchFamily="18" charset="-127"/>
              </a:rPr>
              <a:t>모집단이 동질적이고 상호배타적인 층으로 나누어</a:t>
            </a:r>
            <a:r>
              <a:rPr kumimoji="0" lang="en-US" altLang="ko-KR" sz="1600" u="sng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u="sng" dirty="0">
                <a:effectLst/>
                <a:latin typeface="HY헤드라인M" pitchFamily="18" charset="-127"/>
                <a:ea typeface="HY헤드라인M" pitchFamily="18" charset="-127"/>
              </a:rPr>
              <a:t>각 층에서 표본추출</a:t>
            </a:r>
            <a:endParaRPr kumimoji="0" lang="en-US" altLang="ko-KR" sz="1600" u="sng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각 층에서 표본추출 방법은 단순임의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계통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확률비례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다단계추출 등 가능</a:t>
            </a: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09" name="_x46038984" descr="EMB000019e4bc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060848"/>
            <a:ext cx="4176464" cy="2760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4078288" y="2349500"/>
          <a:ext cx="338137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4" imgW="253800" imgH="215640" progId="Equation.3">
                  <p:embed/>
                </p:oleObj>
              </mc:Choice>
              <mc:Fallback>
                <p:oleObj name="Equation" r:id="rId4" imgW="253800" imgH="21564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2349500"/>
                        <a:ext cx="338137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5580063" y="2366963"/>
          <a:ext cx="360362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6" imgW="291960" imgH="228600" progId="Equation.3">
                  <p:embed/>
                </p:oleObj>
              </mc:Choice>
              <mc:Fallback>
                <p:oleObj name="Equation" r:id="rId6" imgW="291960" imgH="228600" progId="Equation.3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366963"/>
                        <a:ext cx="360362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표본배분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11560" y="1416258"/>
            <a:ext cx="8208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배분방법 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비례배분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네이만배분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최적배분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N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비례배분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Y-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비례배분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 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비례배분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   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비례배분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Y-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비례배분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        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로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관측값들의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크기를 비율로 사용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*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사업체 조사에서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관측값들이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비대칭일때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사용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/>
        </p:nvGraphicFramePr>
        <p:xfrm>
          <a:off x="2823096" y="2717552"/>
          <a:ext cx="812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수식" r:id="rId8" imgW="812520" imgH="279360" progId="Equation.3">
                  <p:embed/>
                </p:oleObj>
              </mc:Choice>
              <mc:Fallback>
                <p:oleObj name="수식" r:id="rId8" imgW="812520" imgH="2793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3096" y="2717552"/>
                        <a:ext cx="8128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11560" y="3820105"/>
            <a:ext cx="8496944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배분기준 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최소의 비용으로 최소의 분산 확보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각 층의 모집단의 크기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각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층내의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관심변수 변동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각 층의 조사단위에 대한 조사비용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</a:pP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51" name="Rectangle 7"/>
          <p:cNvSpPr>
            <a:spLocks noChangeArrowheads="1"/>
          </p:cNvSpPr>
          <p:nvPr/>
        </p:nvSpPr>
        <p:spPr bwMode="auto">
          <a:xfrm>
            <a:off x="395288" y="2205038"/>
            <a:ext cx="8459787" cy="2879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buSzPct val="120000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예)  모집단수(600개)</a:t>
            </a:r>
          </a:p>
          <a:p>
            <a:pPr marL="542925" lvl="1" indent="-276225" algn="l"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1층 : 100개,  2층: 200개 , 3층 300개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표본 : 120개</a:t>
            </a:r>
          </a:p>
          <a:p>
            <a:pPr marL="542925" lvl="1" indent="-276225" algn="l"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endParaRPr lang="en-US" altLang="ko-KR" i="1" dirty="0">
              <a:solidFill>
                <a:srgbClr val="CC00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endParaRPr lang="en-US" altLang="ko-KR" i="1" dirty="0">
              <a:solidFill>
                <a:srgbClr val="CC00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endParaRPr lang="en-US" altLang="ko-KR" i="1" dirty="0">
              <a:solidFill>
                <a:srgbClr val="CC00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endParaRPr lang="en-US" altLang="ko-KR" i="1" dirty="0">
              <a:solidFill>
                <a:srgbClr val="CC00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542925" lvl="1" indent="-276225" algn="l"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- (    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비례배분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]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전체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추정량의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정도뿐 아니라 특정 층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지역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의 추정량에도 관심 </a:t>
            </a:r>
          </a:p>
          <a:p>
            <a:pPr marL="542925" lvl="1" indent="-276225" algn="l">
              <a:spcBef>
                <a:spcPct val="20000"/>
              </a:spcBef>
              <a:spcAft>
                <a:spcPct val="20000"/>
              </a:spcAft>
              <a:buClr>
                <a:srgbClr val="FF3300"/>
              </a:buClr>
              <a:buSzPct val="120000"/>
              <a:buFont typeface="Wingdings" pitchFamily="2" charset="2"/>
              <a:buNone/>
              <a:defRPr/>
            </a:pPr>
            <a:endParaRPr lang="ko-KR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170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1042988" y="4421188"/>
          <a:ext cx="35877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4" imgW="291960" imgH="228600" progId="Equation.3">
                  <p:embed/>
                </p:oleObj>
              </mc:Choice>
              <mc:Fallback>
                <p:oleObj name="Equation" r:id="rId4" imgW="291960" imgH="22860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421188"/>
                        <a:ext cx="358775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비례배분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23528" y="1196752"/>
            <a:ext cx="8496944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각층의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표본수를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층의 크기에 비례하여 배분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- (N-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비례배분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층별 변동이 크지 않고 조사비용이 비슷할 경우  </a:t>
            </a:r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720" y="2954263"/>
            <a:ext cx="34956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95736" y="5032970"/>
            <a:ext cx="42100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Grp="1" noChangeAspect="1"/>
          </p:cNvGraphicFramePr>
          <p:nvPr>
            <p:ph/>
          </p:nvPr>
        </p:nvGraphicFramePr>
        <p:xfrm>
          <a:off x="2606675" y="3789363"/>
          <a:ext cx="23463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수식" r:id="rId4" imgW="1066680" imgH="622080" progId="Equation.3">
                  <p:embed/>
                </p:oleObj>
              </mc:Choice>
              <mc:Fallback>
                <p:oleObj name="수식" r:id="rId4" imgW="1066680" imgH="62208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3789363"/>
                        <a:ext cx="23463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2820" name="Text Box 20"/>
          <p:cNvSpPr txBox="1">
            <a:spLocks noChangeArrowheads="1"/>
          </p:cNvSpPr>
          <p:nvPr/>
        </p:nvSpPr>
        <p:spPr bwMode="auto">
          <a:xfrm>
            <a:off x="539750" y="5445125"/>
            <a:ext cx="756126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ko-KR" altLang="ko-KR"/>
          </a:p>
        </p:txBody>
      </p:sp>
      <p:sp>
        <p:nvSpPr>
          <p:cNvPr id="1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네이만배분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95536" y="1412776"/>
            <a:ext cx="8496944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층별 크기와 층별 표준편차를 고려하여 표본추출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층별 크기가 클수록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표준편차가 클수록 표본을 많이 배분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일반적으로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비례배분법에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비해 상대적 효율이 큼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네이만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배분은 최적배분의 특별한 경우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각 층의 조사비용이 동일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 ◈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통계청 작성통계 현황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780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547664" y="1700808"/>
          <a:ext cx="6096001" cy="4110424"/>
        </p:xfrm>
        <a:graphic>
          <a:graphicData uri="http://schemas.openxmlformats.org/drawingml/2006/table">
            <a:tbl>
              <a:tblPr/>
              <a:tblGrid>
                <a:gridCol w="609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4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148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작성방법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F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3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작성주기</a:t>
                      </a:r>
                      <a:endParaRPr lang="ko-KR" altLang="en-US" sz="900" kern="0" spc="-3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FD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4090" algn="l"/>
                        </a:tabLs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통 계 명 칭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F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39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합 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4090" algn="l"/>
                        </a:tabLst>
                      </a:pPr>
                      <a:r>
                        <a:rPr lang="en-US" altLang="ko-KR" sz="900" b="1" kern="0" spc="0">
                          <a:solidFill>
                            <a:srgbClr val="0000FF"/>
                          </a:solidFill>
                          <a:latin typeface="HY강B"/>
                          <a:ea typeface="HY강B"/>
                        </a:rPr>
                        <a:t>60</a:t>
                      </a:r>
                      <a:r>
                        <a:rPr lang="ko-KR" altLang="en-US" sz="900" b="1" kern="0" spc="0">
                          <a:solidFill>
                            <a:srgbClr val="0000FF"/>
                          </a:solidFill>
                          <a:latin typeface="HY강B"/>
                          <a:ea typeface="HY강B"/>
                        </a:rPr>
                        <a:t>종</a:t>
                      </a:r>
                      <a:endParaRPr lang="ko-KR" altLang="en-US" sz="900" b="1" kern="0" spc="0">
                        <a:solidFill>
                          <a:srgbClr val="0000FF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837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조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사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통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⏜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37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⏝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전수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(9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년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농림어업총조사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경제총조사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0" indent="-3810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2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통계인력및예산조사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6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매 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광업제조업조사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전국사업체조사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건설업조사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기업활동조사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반 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어류양식동향조사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매 월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FF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FF0000"/>
                          </a:solidFill>
                          <a:latin typeface="HY강B"/>
                          <a:ea typeface="HY강B"/>
                        </a:rPr>
                        <a:t>인구동향조사</a:t>
                      </a:r>
                      <a:endParaRPr lang="ko-KR" altLang="en-US" sz="900" kern="0" spc="0" dirty="0">
                        <a:solidFill>
                          <a:srgbClr val="FF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표본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282828"/>
                          </a:solidFill>
                          <a:latin typeface="HY강B"/>
                          <a:ea typeface="HY강B"/>
                        </a:rPr>
                        <a:t>(28</a:t>
                      </a:r>
                      <a:r>
                        <a:rPr lang="ko-KR" altLang="en-US" sz="900" b="1" kern="0" spc="0" dirty="0">
                          <a:solidFill>
                            <a:srgbClr val="282828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b="1" kern="0" spc="0" dirty="0">
                          <a:solidFill>
                            <a:srgbClr val="282828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282828"/>
                        </a:solidFill>
                        <a:latin typeface="HY강B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생활시간조사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한컴바탕"/>
                        </a:rPr>
                        <a:t>	</a:t>
                      </a: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9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매 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(14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사회조사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도소매업조사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농가경제조사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어가경제조사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초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‧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중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‧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고사교육비조사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농작물생산조사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가계금융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‧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복지조사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운수업조사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서비스업조사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농축산물생산비조사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농림어업조사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양곡소비량조사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농업면적조사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이민자체류실태및고용조사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반 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지역별고용조사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한컴바탕"/>
                        </a:rPr>
                        <a:t>	</a:t>
                      </a: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분 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baseline="3000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baseline="3000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가축동향조사</a:t>
                      </a:r>
                      <a:endParaRPr lang="ko-KR" altLang="en-US" sz="900" kern="0" spc="0" baseline="3000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농가판매및구입가격조사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가계동향조사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342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매 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(8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경제활동인구조사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기계수주동향조사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온라인쇼핑동향조사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서비스업동향조사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건설경기동향조사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광업제조업동향조사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소비자물가조사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어업생산동향조사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순기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산지쌀값조사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3513" marR="13513" marT="13513" marB="13513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Grp="1" noChangeAspect="1"/>
          </p:cNvGraphicFramePr>
          <p:nvPr>
            <p:ph/>
          </p:nvPr>
        </p:nvGraphicFramePr>
        <p:xfrm>
          <a:off x="2586038" y="3789363"/>
          <a:ext cx="3178175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수식" r:id="rId3" imgW="1485720" imgH="672840" progId="Equation.3">
                  <p:embed/>
                </p:oleObj>
              </mc:Choice>
              <mc:Fallback>
                <p:oleObj name="수식" r:id="rId3" imgW="1485720" imgH="67284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3789363"/>
                        <a:ext cx="3178175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최적배분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23528" y="1556792"/>
            <a:ext cx="849694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층별 모집단크기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,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층별 표준편차 및 층별 조사비용을 고려하여 표본추출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층별 크기가 클수록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표준편차가 클수록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조사비용이 적을 수록 표본을 많이 배분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고정된 비용에서 분산을 최소화하거나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전체 주어진 분산 하에 표본비용을 최소화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698" name="Group 130"/>
          <p:cNvGraphicFramePr>
            <a:graphicFrameLocks noGrp="1"/>
          </p:cNvGraphicFramePr>
          <p:nvPr>
            <p:ph sz="half" idx="2"/>
          </p:nvPr>
        </p:nvGraphicFramePr>
        <p:xfrm>
          <a:off x="755650" y="2420938"/>
          <a:ext cx="7848600" cy="1744664"/>
        </p:xfrm>
        <a:graphic>
          <a:graphicData uri="http://schemas.openxmlformats.org/drawingml/2006/table">
            <a:tbl>
              <a:tblPr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36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2,500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115,650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0.2169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3,657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0.0805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417,600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0.7831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41,760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0.9195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47,500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533,250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45,417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5582" name="Text Box 14"/>
          <p:cNvSpPr txBox="1">
            <a:spLocks noChangeArrowheads="1"/>
          </p:cNvSpPr>
          <p:nvPr/>
        </p:nvSpPr>
        <p:spPr bwMode="auto">
          <a:xfrm>
            <a:off x="395288" y="1484313"/>
            <a:ext cx="8353425" cy="7294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다음과 같은 자료에서 전체 표본크기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550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개를 층별로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네이만배분과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최적 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  배분을 하시오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  <p:graphicFrame>
        <p:nvGraphicFramePr>
          <p:cNvPr id="10242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2124075" y="2492375"/>
          <a:ext cx="4318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0" name="Equation" r:id="rId3" imgW="190440" imgH="228600" progId="Equation.3">
                  <p:embed/>
                </p:oleObj>
              </mc:Choice>
              <mc:Fallback>
                <p:oleObj name="Equation" r:id="rId3" imgW="190440" imgH="22860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492375"/>
                        <a:ext cx="43180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Grp="1" noChangeAspect="1"/>
          </p:cNvGraphicFramePr>
          <p:nvPr/>
        </p:nvGraphicFramePr>
        <p:xfrm>
          <a:off x="3059113" y="2492375"/>
          <a:ext cx="3603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1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492375"/>
                        <a:ext cx="36036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Grp="1" noChangeAspect="1"/>
          </p:cNvGraphicFramePr>
          <p:nvPr/>
        </p:nvGraphicFramePr>
        <p:xfrm>
          <a:off x="1835150" y="1412875"/>
          <a:ext cx="8651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2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412875"/>
                        <a:ext cx="8651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Grp="1" noChangeAspect="1"/>
          </p:cNvGraphicFramePr>
          <p:nvPr/>
        </p:nvGraphicFramePr>
        <p:xfrm>
          <a:off x="3851920" y="2492375"/>
          <a:ext cx="4333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3" name="Equation" r:id="rId9" imgW="139680" imgH="228600" progId="Equation.3">
                  <p:embed/>
                </p:oleObj>
              </mc:Choice>
              <mc:Fallback>
                <p:oleObj name="Equation" r:id="rId9" imgW="139680" imgH="2286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2492375"/>
                        <a:ext cx="4333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Grp="1" noChangeAspect="1"/>
          </p:cNvGraphicFramePr>
          <p:nvPr/>
        </p:nvGraphicFramePr>
        <p:xfrm>
          <a:off x="4643438" y="2492375"/>
          <a:ext cx="6477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4" name="Equation" r:id="rId11" imgW="317160" imgH="228600" progId="Equation.3">
                  <p:embed/>
                </p:oleObj>
              </mc:Choice>
              <mc:Fallback>
                <p:oleObj name="Equation" r:id="rId11" imgW="317160" imgH="2286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492375"/>
                        <a:ext cx="6477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Grp="1" noChangeAspect="1"/>
          </p:cNvGraphicFramePr>
          <p:nvPr/>
        </p:nvGraphicFramePr>
        <p:xfrm>
          <a:off x="5749925" y="2446338"/>
          <a:ext cx="7921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5" name="Equation" r:id="rId13" imgW="533160" imgH="444240" progId="Equation.3">
                  <p:embed/>
                </p:oleObj>
              </mc:Choice>
              <mc:Fallback>
                <p:oleObj name="Equation" r:id="rId13" imgW="533160" imgH="44424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925" y="2446338"/>
                        <a:ext cx="7921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8"/>
          <p:cNvGraphicFramePr>
            <a:graphicFrameLocks noGrp="1" noChangeAspect="1"/>
          </p:cNvGraphicFramePr>
          <p:nvPr/>
        </p:nvGraphicFramePr>
        <p:xfrm>
          <a:off x="6732588" y="2420938"/>
          <a:ext cx="86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6" name="Equation" r:id="rId15" imgW="647640" imgH="266400" progId="Equation.3">
                  <p:embed/>
                </p:oleObj>
              </mc:Choice>
              <mc:Fallback>
                <p:oleObj name="Equation" r:id="rId15" imgW="647640" imgH="266400" progId="Equation.3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420938"/>
                        <a:ext cx="863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9"/>
          <p:cNvGraphicFramePr>
            <a:graphicFrameLocks noGrp="1" noChangeAspect="1"/>
          </p:cNvGraphicFramePr>
          <p:nvPr/>
        </p:nvGraphicFramePr>
        <p:xfrm>
          <a:off x="7740650" y="2420938"/>
          <a:ext cx="8159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97" name="Equation" r:id="rId17" imgW="901440" imgH="507960" progId="Equation.3">
                  <p:embed/>
                </p:oleObj>
              </mc:Choice>
              <mc:Fallback>
                <p:oleObj name="Equation" r:id="rId17" imgW="901440" imgH="507960" progId="Equation.3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420938"/>
                        <a:ext cx="8159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699" name="Text Box 131"/>
          <p:cNvSpPr txBox="1">
            <a:spLocks noChangeArrowheads="1"/>
          </p:cNvSpPr>
          <p:nvPr/>
        </p:nvSpPr>
        <p:spPr bwMode="auto">
          <a:xfrm>
            <a:off x="395288" y="4437063"/>
            <a:ext cx="8569325" cy="16158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ko-KR" b="1" u="sng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b="1" u="sng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네이만</a:t>
            </a:r>
            <a:r>
              <a:rPr lang="ko-KR" altLang="en-US" b="1" u="sng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배분</a:t>
            </a:r>
            <a:r>
              <a:rPr lang="en-US" altLang="ko-KR" b="1" u="sng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]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층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550×0.2169 = 119,               2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층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550×0.7831 = 431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ko-KR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b="1" u="sng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b="1" u="sng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최적 배분</a:t>
            </a:r>
            <a:r>
              <a:rPr lang="en-US" altLang="ko-KR" b="1" u="sng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]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1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층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550×0.0805 = 44,                 2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층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: 550×0.9195 = 506</a:t>
            </a:r>
          </a:p>
        </p:txBody>
      </p:sp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-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표본배분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2" name="AutoShape 4" descr="PIC3A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329733" name="AutoShape 5" descr="PIC3E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29735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2483768" y="1916832"/>
          <a:ext cx="3237206" cy="808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2" name="수식" r:id="rId4" imgW="914400" imgH="228600" progId="Equation.3">
                  <p:embed/>
                </p:oleObj>
              </mc:Choice>
              <mc:Fallback>
                <p:oleObj name="수식" r:id="rId4" imgW="914400" imgH="228600" progId="Equation.3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916832"/>
                        <a:ext cx="3237206" cy="8088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>
                                <a:alpha val="27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37" name="Rectangle 9"/>
          <p:cNvSpPr>
            <a:spLocks noChangeArrowheads="1"/>
          </p:cNvSpPr>
          <p:nvPr/>
        </p:nvSpPr>
        <p:spPr bwMode="auto">
          <a:xfrm>
            <a:off x="684213" y="1125538"/>
            <a:ext cx="7632700" cy="576262"/>
          </a:xfrm>
          <a:prstGeom prst="rect">
            <a:avLst/>
          </a:prstGeom>
          <a:solidFill>
            <a:srgbClr val="FF99CC">
              <a:alpha val="2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40000"/>
              </a:lnSpc>
              <a:buFontTx/>
              <a:buBlip>
                <a:blip r:embed="rId6"/>
              </a:buBlip>
            </a:pPr>
            <a:r>
              <a:rPr lang="ko-KR" altLang="en-US" sz="1800" b="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현재의 오차규모</a:t>
            </a:r>
            <a:r>
              <a:rPr lang="en-US" altLang="ko-KR" sz="1800" b="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(CV)</a:t>
            </a:r>
            <a:r>
              <a:rPr lang="ko-KR" altLang="en-US" sz="1800" b="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가 있는 경우</a:t>
            </a:r>
          </a:p>
          <a:p>
            <a:pPr marL="342900" indent="-342900" algn="l">
              <a:lnSpc>
                <a:spcPct val="140000"/>
              </a:lnSpc>
              <a:buFontTx/>
              <a:buChar char="-"/>
            </a:pPr>
            <a:endParaRPr lang="ko-KR" altLang="en-US" sz="1800" b="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40000"/>
              </a:lnSpc>
              <a:buFontTx/>
              <a:buChar char="-"/>
            </a:pPr>
            <a:endParaRPr lang="en-US" altLang="ko-KR" sz="1800" b="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표준오차에 의한 표본규모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1680" y="4293096"/>
            <a:ext cx="5040560" cy="1514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95536" y="3068960"/>
            <a:ext cx="8496944" cy="773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- 1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층의 현재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CV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7%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인데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새로운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표본설계시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5%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로 줄이기를 원한다면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140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개의 표본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필요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89" name="Text Box 41"/>
          <p:cNvSpPr txBox="1">
            <a:spLocks noChangeArrowheads="1"/>
          </p:cNvSpPr>
          <p:nvPr/>
        </p:nvSpPr>
        <p:spPr bwMode="auto">
          <a:xfrm>
            <a:off x="900361" y="5229200"/>
            <a:ext cx="6984007" cy="9787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종류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자연적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가구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통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반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학교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병원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인위적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조사구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(EU : enumeration district),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기초단위구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집락추출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2705" name="_x46039624" descr="EMB000019e4bc06"/>
          <p:cNvPicPr>
            <a:picLocks noChangeAspect="1" noChangeArrowheads="1"/>
          </p:cNvPicPr>
          <p:nvPr/>
        </p:nvPicPr>
        <p:blipFill>
          <a:blip r:embed="rId3" cstate="print"/>
          <a:srcRect l="6650" r="6216"/>
          <a:stretch>
            <a:fillRect/>
          </a:stretch>
        </p:blipFill>
        <p:spPr bwMode="auto">
          <a:xfrm>
            <a:off x="1835696" y="2348880"/>
            <a:ext cx="4104456" cy="2576538"/>
          </a:xfrm>
          <a:prstGeom prst="rect">
            <a:avLst/>
          </a:prstGeom>
          <a:noFill/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67544" y="1196752"/>
            <a:ext cx="8496944" cy="81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집락추출법</a:t>
            </a:r>
            <a:r>
              <a:rPr kumimoji="0" lang="en-US" altLang="ko-KR" sz="1600" u="sng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모집단의 조사단위들을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연구 목적에 적합하도록 적절히 묶어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집락을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구성하여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집락을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표본으로 추출하는 방법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9" name="Text Box 39"/>
          <p:cNvSpPr txBox="1">
            <a:spLocks noChangeArrowheads="1"/>
          </p:cNvSpPr>
          <p:nvPr/>
        </p:nvSpPr>
        <p:spPr bwMode="auto">
          <a:xfrm>
            <a:off x="395288" y="1196975"/>
            <a:ext cx="8569325" cy="13603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장점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추정의 정도는 떨어질 수 있지만 표본추출작업이 편리하다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단순임의추출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(SRS)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보다 조사비용이 크게 절약된다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자체의 추정치를 얻을 수 있다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8920" name="Text Box 40"/>
          <p:cNvSpPr txBox="1">
            <a:spLocks noChangeArrowheads="1"/>
          </p:cNvSpPr>
          <p:nvPr/>
        </p:nvSpPr>
        <p:spPr bwMode="auto">
          <a:xfrm>
            <a:off x="395288" y="2996952"/>
            <a:ext cx="8569325" cy="13603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단점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집락내가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동질적이면 단순임의추출보다 효율성이 떨어진다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집락내에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있는 단위의 크기를 알 수 없는 경우 최종 표본크기를 사전에 결정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   하지 못할 때가 있다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8921" name="Text Box 41"/>
          <p:cNvSpPr txBox="1">
            <a:spLocks noChangeArrowheads="1"/>
          </p:cNvSpPr>
          <p:nvPr/>
        </p:nvSpPr>
        <p:spPr bwMode="auto">
          <a:xfrm>
            <a:off x="395288" y="4725144"/>
            <a:ext cx="8748712" cy="17912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2000" dirty="0" err="1">
                <a:effectLst/>
                <a:latin typeface="HY헤드라인M" pitchFamily="18" charset="-127"/>
                <a:ea typeface="HY헤드라인M" pitchFamily="18" charset="-127"/>
              </a:rPr>
              <a:t>집락추출방법의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 종류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- 1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단계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집락추출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추출된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집락내의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모든 단위를 조사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- 2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단계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집락추출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학교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(1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단계 추출단위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PSU)-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학급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(2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단계 추출단위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SSU) 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층화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집락추출법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계통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집락추출법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집락추출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9" name="Text Box 39"/>
          <p:cNvSpPr txBox="1">
            <a:spLocks noChangeArrowheads="1"/>
          </p:cNvSpPr>
          <p:nvPr/>
        </p:nvSpPr>
        <p:spPr bwMode="auto">
          <a:xfrm>
            <a:off x="395288" y="1196975"/>
            <a:ext cx="8569325" cy="29608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2000" dirty="0" err="1">
                <a:effectLst/>
                <a:latin typeface="HY헤드라인M" pitchFamily="18" charset="-127"/>
                <a:ea typeface="HY헤드라인M" pitchFamily="18" charset="-127"/>
              </a:rPr>
              <a:t>집락의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 특성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동일한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집락내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기본단위들이 서로 밀접한 관련이 있음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 * ED</a:t>
            </a:r>
            <a:r>
              <a:rPr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는 지리적으로 인접한 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30</a:t>
            </a:r>
            <a:r>
              <a:rPr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가구 내외로 구성</a:t>
            </a:r>
            <a:endParaRPr lang="en-US" altLang="ko-KR" sz="1600" dirty="0">
              <a:solidFill>
                <a:srgbClr val="C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집락내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관찰값들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사이에 상관관계가 높음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집락내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조사대상 수를 증가시켜도 </a:t>
            </a:r>
            <a:r>
              <a:rPr lang="ko-KR" altLang="en-US" sz="1600" u="sng" dirty="0">
                <a:effectLst/>
                <a:latin typeface="HY헤드라인M" pitchFamily="18" charset="-127"/>
                <a:ea typeface="HY헤드라인M" pitchFamily="18" charset="-127"/>
              </a:rPr>
              <a:t>정보의 양이 증가하지 않을 수 있음</a:t>
            </a:r>
            <a:endParaRPr lang="en-US" altLang="ko-KR" sz="1600" u="sng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⇒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상관관계는 설계효과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deff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에 의해 측정 되며 설계효과는 급내상관계수와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크기가 증가할 수록 증가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집락추출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4077072"/>
            <a:ext cx="5832648" cy="1985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집락추출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9512" y="1340768"/>
            <a:ext cx="8496944" cy="198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설계효과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(design effect) : 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deff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단순임의추출에 비해 얼마나 정도가 떨어지는 지를 측정하며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설계효과 만큼 표본크기 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필요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설계효과가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이고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표본규모가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1,000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개이면 단순임의추출의 정도를 갖기 위해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2,000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 표본이 필요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51520" y="3645024"/>
            <a:ext cx="8496944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설계요인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(design 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fator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) : deft</a:t>
            </a: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설계효과의 제곱근으로 √설계효과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en-US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deff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로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복합설계의 분산을 계산시 사용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SRS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에 의한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CV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5%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이고 설계요인이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이면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복합설계의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CV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는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10%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로 추정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집락추출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3528" y="1268760"/>
            <a:ext cx="8496944" cy="346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설계요인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(design 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fator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) : deft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endParaRPr kumimoji="0" lang="en-US" altLang="ko-KR" sz="1600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인구주택총조사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설계요인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-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경제활동인구조사 설계요인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83568" y="2564904"/>
          <a:ext cx="8136909" cy="136815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851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1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0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0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06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06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8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065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인구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사 항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나이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가구주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관 계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경활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상태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산업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직업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교육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정도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혼인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상태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가구</a:t>
                      </a: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사항</a:t>
                      </a:r>
                      <a:endParaRPr lang="ko-KR" alt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2.0 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1.4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1.9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1.8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2.5</a:t>
                      </a:r>
                      <a:endParaRPr lang="en-US" sz="12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1.9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18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55576" y="4797152"/>
          <a:ext cx="8064896" cy="139833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33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0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7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경활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취업자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농림어업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광공업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서비스업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제조업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1.32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1.27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2.73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1.58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1.58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1.35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건설업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도소매업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전기운수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기타서비스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실업자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비경활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1.24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1.37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1.23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맑은 고딕" pitchFamily="50" charset="-127"/>
                          <a:ea typeface="맑은 고딕" pitchFamily="50" charset="-127"/>
                        </a:rPr>
                        <a:t>1.31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1.18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1.32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27931"/>
            <a:ext cx="6827837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미국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PSU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140708536" descr="EMB000019e4bc0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823" y="1052736"/>
            <a:ext cx="4028852" cy="5544616"/>
          </a:xfrm>
          <a:prstGeom prst="rect">
            <a:avLst/>
          </a:prstGeom>
          <a:noFill/>
        </p:spPr>
      </p:pic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경활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ED,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가계동향조사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ED</a:t>
            </a:r>
          </a:p>
        </p:txBody>
      </p:sp>
      <p:pic>
        <p:nvPicPr>
          <p:cNvPr id="79875" name="_x140708536" descr="EMB000019e4bc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727" y="1052736"/>
            <a:ext cx="4106745" cy="56166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 ◈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통계청 작성통계 현황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780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475656" y="1484784"/>
          <a:ext cx="6096001" cy="2547675"/>
        </p:xfrm>
        <a:graphic>
          <a:graphicData uri="http://schemas.openxmlformats.org/drawingml/2006/table">
            <a:tbl>
              <a:tblPr/>
              <a:tblGrid>
                <a:gridCol w="78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6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작성방법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3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작성주기</a:t>
                      </a:r>
                      <a:endParaRPr lang="ko-KR" altLang="en-US" sz="900" kern="0" spc="-3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FD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4090" algn="l"/>
                        </a:tabLs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통 계 명 칭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F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3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합 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44090" algn="l"/>
                        </a:tabLst>
                      </a:pPr>
                      <a:r>
                        <a:rPr lang="en-US" altLang="ko-KR" sz="900" b="1" kern="0" spc="0" dirty="0">
                          <a:solidFill>
                            <a:srgbClr val="0000FF"/>
                          </a:solidFill>
                          <a:latin typeface="HY강B"/>
                          <a:ea typeface="HY강B"/>
                        </a:rPr>
                        <a:t>60</a:t>
                      </a:r>
                      <a:r>
                        <a:rPr lang="ko-KR" altLang="en-US" sz="900" b="1" kern="0" spc="0" dirty="0">
                          <a:solidFill>
                            <a:srgbClr val="0000FF"/>
                          </a:solidFill>
                          <a:latin typeface="HY강B"/>
                          <a:ea typeface="HY강B"/>
                        </a:rPr>
                        <a:t>종</a:t>
                      </a:r>
                      <a:endParaRPr lang="ko-KR" altLang="en-US" sz="900" b="1" kern="0" spc="0" dirty="0">
                        <a:solidFill>
                          <a:srgbClr val="0000FF"/>
                        </a:solidFill>
                        <a:latin typeface="한컴바탕"/>
                        <a:ea typeface="HY강B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6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가공통계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(21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4725" marR="14725" marT="14725" marB="14725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년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장래인구추계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장래가구추계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2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매 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(15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인구총조사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국민대차대조표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생명표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일자리행정통계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영리법인기업체행정통계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주택소유통계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신혼부부통계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퇴직연금통계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주택총조사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지역소득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사망원인통계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귀농어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귀촌인통계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기업생멸행정통계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대기배출계정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기업특성별무역통계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매 월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경기종합지수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전산업생산지수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설비투자지수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제조업국내공급지수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6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보고통계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(2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4725" marR="14725" marT="14725" marB="14725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매 월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(2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종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4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56130" algn="l"/>
                        </a:tabLs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국제인구이동통계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latin typeface="HY강B"/>
                          <a:ea typeface="HY강B"/>
                        </a:rPr>
                        <a:t>국내인구이동통계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marL="14725" marR="14725" marT="14725" marB="14725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83568" y="4437112"/>
            <a:ext cx="82089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2000" b="1" dirty="0"/>
              <a:t>❍ 통계청 작성통계 세부 현황</a:t>
            </a:r>
            <a:endParaRPr lang="en-US" altLang="ko-KR" sz="2000" b="1" dirty="0"/>
          </a:p>
          <a:p>
            <a:pPr algn="l"/>
            <a:endParaRPr lang="ko-KR" altLang="en-US" sz="2000" b="1" dirty="0"/>
          </a:p>
          <a:p>
            <a:pPr algn="l"/>
            <a:r>
              <a:rPr lang="en-US" altLang="ko-KR" dirty="0"/>
              <a:t>  - </a:t>
            </a:r>
            <a:r>
              <a:rPr lang="ko-KR" altLang="en-US" dirty="0"/>
              <a:t>통계청 작성 통계 </a:t>
            </a:r>
            <a:r>
              <a:rPr lang="en-US" altLang="ko-KR" dirty="0"/>
              <a:t>60</a:t>
            </a:r>
            <a:r>
              <a:rPr lang="ko-KR" altLang="en-US" dirty="0"/>
              <a:t>종을 </a:t>
            </a:r>
            <a:r>
              <a:rPr lang="ko-KR" altLang="en-US" dirty="0" err="1"/>
              <a:t>작성방법별로</a:t>
            </a:r>
            <a:r>
              <a:rPr lang="ko-KR" altLang="en-US" dirty="0"/>
              <a:t> 보면 조사통계는 </a:t>
            </a:r>
            <a:r>
              <a:rPr lang="en-US" altLang="ko-KR" dirty="0"/>
              <a:t>37</a:t>
            </a:r>
            <a:r>
              <a:rPr lang="ko-KR" altLang="en-US" dirty="0"/>
              <a:t>종</a:t>
            </a:r>
            <a:r>
              <a:rPr lang="en-US" altLang="ko-KR" dirty="0"/>
              <a:t>(61.7%), </a:t>
            </a:r>
          </a:p>
          <a:p>
            <a:pPr algn="l"/>
            <a:r>
              <a:rPr lang="en-US" altLang="ko-KR" dirty="0"/>
              <a:t>     </a:t>
            </a:r>
            <a:r>
              <a:rPr lang="ko-KR" altLang="en-US" dirty="0"/>
              <a:t>가공통계는 </a:t>
            </a:r>
            <a:r>
              <a:rPr lang="en-US" altLang="ko-KR" dirty="0"/>
              <a:t>21</a:t>
            </a:r>
            <a:r>
              <a:rPr lang="ko-KR" altLang="en-US" dirty="0"/>
              <a:t>종</a:t>
            </a:r>
            <a:r>
              <a:rPr lang="en-US" altLang="ko-KR" dirty="0"/>
              <a:t>(35.0%), </a:t>
            </a:r>
            <a:r>
              <a:rPr lang="ko-KR" altLang="en-US" dirty="0"/>
              <a:t>보고통계는 </a:t>
            </a:r>
            <a:r>
              <a:rPr lang="en-US" altLang="ko-KR" dirty="0"/>
              <a:t>2</a:t>
            </a:r>
            <a:r>
              <a:rPr lang="ko-KR" altLang="en-US" dirty="0"/>
              <a:t>종</a:t>
            </a:r>
            <a:r>
              <a:rPr lang="en-US" altLang="ko-KR" dirty="0"/>
              <a:t>(3.3%)</a:t>
            </a:r>
          </a:p>
          <a:p>
            <a:pPr algn="l"/>
            <a:endParaRPr lang="ko-KR" altLang="en-US" dirty="0"/>
          </a:p>
          <a:p>
            <a:pPr algn="l"/>
            <a:r>
              <a:rPr lang="en-US" altLang="ko-KR" dirty="0"/>
              <a:t>    ∙ </a:t>
            </a:r>
            <a:r>
              <a:rPr lang="ko-KR" altLang="en-US" dirty="0" err="1"/>
              <a:t>조사방법별로</a:t>
            </a:r>
            <a:r>
              <a:rPr lang="ko-KR" altLang="en-US" dirty="0"/>
              <a:t> 보면 표본조사는 </a:t>
            </a:r>
            <a:r>
              <a:rPr lang="en-US" altLang="ko-KR" dirty="0"/>
              <a:t>28</a:t>
            </a:r>
            <a:r>
              <a:rPr lang="ko-KR" altLang="en-US" dirty="0"/>
              <a:t>종</a:t>
            </a:r>
            <a:r>
              <a:rPr lang="en-US" altLang="ko-KR" dirty="0"/>
              <a:t>(75.7%), </a:t>
            </a:r>
            <a:r>
              <a:rPr lang="ko-KR" altLang="en-US" dirty="0"/>
              <a:t>전수조사는 </a:t>
            </a:r>
            <a:r>
              <a:rPr lang="en-US" altLang="ko-KR" dirty="0"/>
              <a:t>9</a:t>
            </a:r>
            <a:r>
              <a:rPr lang="ko-KR" altLang="en-US" dirty="0"/>
              <a:t>종</a:t>
            </a:r>
            <a:r>
              <a:rPr lang="en-US" altLang="ko-KR" dirty="0"/>
              <a:t>(24.3%)</a:t>
            </a:r>
            <a:endParaRPr lang="ko-KR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7" name="Text Box 3"/>
          <p:cNvSpPr txBox="1">
            <a:spLocks noChangeArrowheads="1"/>
          </p:cNvSpPr>
          <p:nvPr/>
        </p:nvSpPr>
        <p:spPr bwMode="auto">
          <a:xfrm>
            <a:off x="323528" y="3645024"/>
            <a:ext cx="8569325" cy="1040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장점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보조 정보를 활용할 수 있어 통계적 효율성이 높다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추출되는 단위는 자체가중표본이 된다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9908" name="Text Box 4"/>
          <p:cNvSpPr txBox="1">
            <a:spLocks noChangeArrowheads="1"/>
          </p:cNvSpPr>
          <p:nvPr/>
        </p:nvSpPr>
        <p:spPr bwMode="auto">
          <a:xfrm>
            <a:off x="395536" y="4941168"/>
            <a:ext cx="8569325" cy="13603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단점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최신 정보를 이용할 수 있어야 한다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단위의 크기 측정이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정확치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않을 경우 효율성이 떨어진다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조사 변수가 크기 변수와 상관이 없는 경우 효율성이 떨어진다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9909" name="Text Box 5"/>
          <p:cNvSpPr txBox="1">
            <a:spLocks noChangeArrowheads="1"/>
          </p:cNvSpPr>
          <p:nvPr/>
        </p:nvSpPr>
        <p:spPr bwMode="auto">
          <a:xfrm>
            <a:off x="395288" y="1268413"/>
            <a:ext cx="8748712" cy="20159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확률비례추출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모집단을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구성하고 있는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</a:t>
            </a:r>
            <a:r>
              <a:rPr lang="ko-KR" altLang="en-US" sz="1600" b="1" dirty="0" err="1">
                <a:effectLst/>
                <a:latin typeface="HY헤드라인M" pitchFamily="18" charset="-127"/>
                <a:ea typeface="HY헤드라인M" pitchFamily="18" charset="-127"/>
              </a:rPr>
              <a:t>락의</a:t>
            </a:r>
            <a:r>
              <a:rPr lang="ko-KR" altLang="en-US" sz="1600" b="1" dirty="0">
                <a:effectLst/>
                <a:latin typeface="HY헤드라인M" pitchFamily="18" charset="-127"/>
                <a:ea typeface="HY헤드라인M" pitchFamily="18" charset="-127"/>
              </a:rPr>
              <a:t> 규모가 차이가 날 경우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각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집락을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추출할 확률을 동일하게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just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뽑지 않고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b="1" dirty="0">
                <a:effectLst/>
                <a:latin typeface="HY헤드라인M" pitchFamily="18" charset="-127"/>
                <a:ea typeface="HY헤드라인M" pitchFamily="18" charset="-127"/>
              </a:rPr>
              <a:t>불균등 확률로 뽑는 추출 방법</a:t>
            </a:r>
            <a:endParaRPr lang="en-US" altLang="ko-KR" sz="1600" b="1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just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내의 크기를 측정할 수 있고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관심변수가 단위의 크기에 관계가 있을 때 사용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크기 변수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지역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가구수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토지의 크기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(ha)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등 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b="1" dirty="0">
                <a:solidFill>
                  <a:srgbClr val="CC33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단위의 크기가 포함확률을 결정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확률비례추출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(PPS)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3" name="Text Box 5"/>
          <p:cNvSpPr txBox="1">
            <a:spLocks noChangeArrowheads="1"/>
          </p:cNvSpPr>
          <p:nvPr/>
        </p:nvSpPr>
        <p:spPr bwMode="auto">
          <a:xfrm>
            <a:off x="395288" y="1268413"/>
            <a:ext cx="8748712" cy="35209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dirty="0"/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확률비례추출 방법 </a:t>
            </a:r>
            <a:r>
              <a:rPr lang="en-US" altLang="ko-KR" sz="2400" b="1" dirty="0">
                <a:solidFill>
                  <a:srgbClr val="FF0000"/>
                </a:solidFill>
                <a:effectLst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effectLst/>
              </a:rPr>
              <a:t>랜덤방법과 계통방법</a:t>
            </a:r>
            <a:endParaRPr lang="en-US" altLang="ko-KR" b="1" dirty="0">
              <a:solidFill>
                <a:srgbClr val="FF0000"/>
              </a:solidFill>
              <a:effectLst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endParaRPr lang="ko-KR" altLang="en-US" b="1" dirty="0">
              <a:solidFill>
                <a:srgbClr val="FF0000"/>
              </a:solidFill>
              <a:effectLst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b="1" u="sng" dirty="0">
                <a:solidFill>
                  <a:srgbClr val="CC0066"/>
                </a:solidFill>
                <a:effectLst/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b="1" u="sng" dirty="0">
                <a:solidFill>
                  <a:srgbClr val="CC00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랜덤방법 </a:t>
            </a:r>
            <a:r>
              <a:rPr lang="en-US" altLang="ko-KR" b="1" u="sng" dirty="0">
                <a:solidFill>
                  <a:srgbClr val="CC0066"/>
                </a:solidFill>
                <a:effectLst/>
                <a:latin typeface="HY헤드라인M" pitchFamily="18" charset="-127"/>
                <a:ea typeface="HY헤드라인M" pitchFamily="18" charset="-127"/>
              </a:rPr>
              <a:t>&gt;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1.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모집단의 각 단위 크기에 대한 누적 크기를 산출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모집단의 각 단위에 대한 범위를 산출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누적 크기의 범위를 산출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3.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난수를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발생하여 그 값이 포함하는 모집단의 단위를 표본으로 선정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n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개가 추출될 때까지 반복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확률비례추출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(PPS)</a:t>
            </a:r>
          </a:p>
        </p:txBody>
      </p:sp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67296" y="4077072"/>
            <a:ext cx="7921128" cy="17635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b="1" u="sng" dirty="0">
                <a:solidFill>
                  <a:srgbClr val="CC0066"/>
                </a:solidFill>
                <a:effectLst/>
                <a:latin typeface="HY헤드라인M" pitchFamily="18" charset="-127"/>
                <a:ea typeface="HY헤드라인M" pitchFamily="18" charset="-127"/>
              </a:rPr>
              <a:t>&lt; </a:t>
            </a:r>
            <a:r>
              <a:rPr lang="ko-KR" altLang="en-US" b="1" u="sng" dirty="0">
                <a:solidFill>
                  <a:srgbClr val="CC0066"/>
                </a:solidFill>
                <a:effectLst/>
                <a:latin typeface="HY헤드라인M" pitchFamily="18" charset="-127"/>
                <a:ea typeface="HY헤드라인M" pitchFamily="18" charset="-127"/>
              </a:rPr>
              <a:t>계통방법 </a:t>
            </a:r>
            <a:r>
              <a:rPr lang="en-US" altLang="ko-KR" b="1" u="sng" dirty="0">
                <a:solidFill>
                  <a:srgbClr val="CC0066"/>
                </a:solidFill>
                <a:effectLst/>
                <a:latin typeface="HY헤드라인M" pitchFamily="18" charset="-127"/>
                <a:ea typeface="HY헤드라인M" pitchFamily="18" charset="-127"/>
              </a:rPr>
              <a:t>&gt;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1.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모집단의 각 단위 크기에 대한 누적 크기를 산출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모집단의 각 단위에 대한 범위를 산출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누적 크기의 범위를 산출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3.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추출간격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k=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총 누적 크기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(N)/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표본크기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(n)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을  계산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임의 출발점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r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을 결정하고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r, </a:t>
            </a:r>
            <a:r>
              <a:rPr lang="en-US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r+k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… , r+(n-1)k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를 포함하는 단위를 선택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76064" y="1647342"/>
          <a:ext cx="7848872" cy="4032449"/>
        </p:xfrm>
        <a:graphic>
          <a:graphicData uri="http://schemas.openxmlformats.org/drawingml/2006/table">
            <a:tbl>
              <a:tblPr/>
              <a:tblGrid>
                <a:gridCol w="1494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5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조사구번호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2005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년 가구수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누적가구수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표본 번호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표본조사구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추출확률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01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48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48/200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150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213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05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89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302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89/200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06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71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373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07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457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08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527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09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66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593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580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66/200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69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662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11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86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748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0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820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72/200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870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0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934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900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64/200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70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15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66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1000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확률비례추출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(PPS)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39552" y="5823807"/>
            <a:ext cx="8496944" cy="7735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5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 표본을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난수를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통해 추출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- 60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번 ⇒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02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조사구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300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번 ⇒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05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조사구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580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번 ⇒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09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조사구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…, 900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번 ⇒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14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조사구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6064" y="1143287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&lt;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예시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&gt; 15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개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조사구에서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개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조사구를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랜덤방법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PPS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추출한 경우</a:t>
            </a:r>
            <a:endParaRPr lang="ko-KR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확률비례추출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(PPS)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39552" y="5823807"/>
            <a:ext cx="8496944" cy="404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표본수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(5) ×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집락내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MOS(48) /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층 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집락수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(1,000)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6064" y="1143287"/>
            <a:ext cx="7956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&lt;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예시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&gt; 15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개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조사구에서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개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조사구를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계통방법에 의한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PPS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추출한 경우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55576" y="1700808"/>
          <a:ext cx="7488831" cy="4063996"/>
        </p:xfrm>
        <a:graphic>
          <a:graphicData uri="http://schemas.openxmlformats.org/drawingml/2006/table">
            <a:tbl>
              <a:tblPr/>
              <a:tblGrid>
                <a:gridCol w="1426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5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8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조사구번호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2005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년 가구수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누적가구수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표본 번호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표본조사구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추출확률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01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48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48/200*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150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213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05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89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302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262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89/200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06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71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373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07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457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08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527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462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70/200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09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66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593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69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662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662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69/200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11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86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748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820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13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870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862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50/200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934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15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66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1000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1700" marR="61700" marT="30850" marB="3085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318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3" name="Text Box 5"/>
          <p:cNvSpPr txBox="1">
            <a:spLocks noChangeArrowheads="1"/>
          </p:cNvSpPr>
          <p:nvPr/>
        </p:nvSpPr>
        <p:spPr bwMode="auto">
          <a:xfrm>
            <a:off x="395288" y="1268413"/>
            <a:ext cx="8748712" cy="29700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dirty="0"/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확률비례추출 방법 </a:t>
            </a:r>
            <a:r>
              <a:rPr lang="en-US" altLang="ko-KR" b="1" dirty="0">
                <a:effectLst/>
              </a:rPr>
              <a:t>: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추출단위는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PPS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로 추출하더라도 최종단위에서 추출확률은 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균등확률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epsem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이 됨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               :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  에서 가구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의 추출확률로 이는                           됨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번째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크기를     라 하고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집락으로부터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b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개의 가구를 선택하면 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는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 되고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             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 됨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따라서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확률비례추출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(PPS)</a:t>
            </a:r>
          </a:p>
        </p:txBody>
      </p:sp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5724128" y="2348880"/>
          <a:ext cx="1584176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1" name="수식" r:id="rId3" imgW="1409400" imgH="203040" progId="Equation.3">
                  <p:embed/>
                </p:oleObj>
              </mc:Choice>
              <mc:Fallback>
                <p:oleObj name="수식" r:id="rId3" imgW="140940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348880"/>
                        <a:ext cx="1584176" cy="2880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899592" y="2420888"/>
          <a:ext cx="890230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2" name="수식" r:id="rId5" imgW="444240" imgH="203040" progId="Equation.3">
                  <p:embed/>
                </p:oleObj>
              </mc:Choice>
              <mc:Fallback>
                <p:oleObj name="수식" r:id="rId5" imgW="44424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420888"/>
                        <a:ext cx="890230" cy="2880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2483768" y="2497212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3" name="수식" r:id="rId7" imgW="152280" imgH="139680" progId="Equation.3">
                  <p:embed/>
                </p:oleObj>
              </mc:Choice>
              <mc:Fallback>
                <p:oleObj name="수식" r:id="rId7" imgW="152280" imgH="1396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497212"/>
                        <a:ext cx="1524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/>
        </p:nvGraphicFramePr>
        <p:xfrm>
          <a:off x="3635896" y="2433712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4" name="수식" r:id="rId9" imgW="152280" imgH="203040" progId="Equation.3">
                  <p:embed/>
                </p:oleObj>
              </mc:Choice>
              <mc:Fallback>
                <p:oleObj name="수식" r:id="rId9" imgW="15228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433712"/>
                        <a:ext cx="152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/>
        </p:nvGraphicFramePr>
        <p:xfrm>
          <a:off x="2771800" y="2886968"/>
          <a:ext cx="241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5" name="수식" r:id="rId11" imgW="241200" imgH="253800" progId="Equation.3">
                  <p:embed/>
                </p:oleObj>
              </mc:Choice>
              <mc:Fallback>
                <p:oleObj name="수식" r:id="rId11" imgW="241200" imgH="2538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886968"/>
                        <a:ext cx="2413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/>
        </p:nvGraphicFramePr>
        <p:xfrm>
          <a:off x="971600" y="3429124"/>
          <a:ext cx="581025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6" name="수식" r:id="rId13" imgW="545760" imgH="203040" progId="Equation.3">
                  <p:embed/>
                </p:oleObj>
              </mc:Choice>
              <mc:Fallback>
                <p:oleObj name="수식" r:id="rId13" imgW="54576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429124"/>
                        <a:ext cx="581025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/>
        </p:nvGraphicFramePr>
        <p:xfrm>
          <a:off x="827584" y="2903860"/>
          <a:ext cx="88900" cy="23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7" name="수식" r:id="rId15" imgW="88560" imgH="164880" progId="Equation.3">
                  <p:embed/>
                </p:oleObj>
              </mc:Choice>
              <mc:Fallback>
                <p:oleObj name="수식" r:id="rId15" imgW="88560" imgH="1648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903860"/>
                        <a:ext cx="88900" cy="2371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/>
        </p:nvGraphicFramePr>
        <p:xfrm>
          <a:off x="1907704" y="3404453"/>
          <a:ext cx="504056" cy="240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8" name="수식" r:id="rId17" imgW="342720" imgH="177480" progId="Equation.3">
                  <p:embed/>
                </p:oleObj>
              </mc:Choice>
              <mc:Fallback>
                <p:oleObj name="수식" r:id="rId17" imgW="342720" imgH="1774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404453"/>
                        <a:ext cx="504056" cy="2405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/>
        </p:nvGraphicFramePr>
        <p:xfrm>
          <a:off x="3334197" y="3416424"/>
          <a:ext cx="1093787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9" name="수식" r:id="rId19" imgW="1028520" imgH="215640" progId="Equation.3">
                  <p:embed/>
                </p:oleObj>
              </mc:Choice>
              <mc:Fallback>
                <p:oleObj name="수식" r:id="rId19" imgW="1028520" imgH="21564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197" y="3416424"/>
                        <a:ext cx="1093787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0" name="Object 14"/>
          <p:cNvGraphicFramePr>
            <a:graphicFrameLocks noChangeAspect="1"/>
          </p:cNvGraphicFramePr>
          <p:nvPr/>
        </p:nvGraphicFramePr>
        <p:xfrm>
          <a:off x="1691680" y="3719562"/>
          <a:ext cx="4013201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0" name="수식" r:id="rId21" imgW="2006280" imgH="507960" progId="Equation.3">
                  <p:embed/>
                </p:oleObj>
              </mc:Choice>
              <mc:Fallback>
                <p:oleObj name="수식" r:id="rId21" imgW="2006280" imgH="50796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719562"/>
                        <a:ext cx="4013201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확률비례추출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(PPS)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67544" y="5013176"/>
            <a:ext cx="8496944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PPS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로 표본가구를 추출할 확률은 조사구별로 차이가 있지만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최종단위에서 조사구내 </a:t>
            </a: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20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가구를 추출하면 모두 균등확률</a:t>
            </a: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en-US" altLang="ko-KR" sz="16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epsem</a:t>
            </a: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이 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6064" y="1143287"/>
            <a:ext cx="7956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 &lt;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예시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&gt; 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추출된 </a:t>
            </a:r>
            <a:r>
              <a:rPr lang="ko-KR" altLang="en-US" dirty="0" err="1">
                <a:effectLst/>
                <a:latin typeface="HY헤드라인M" pitchFamily="18" charset="-127"/>
                <a:ea typeface="HY헤드라인M" pitchFamily="18" charset="-127"/>
              </a:rPr>
              <a:t>조사구에서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effectLst/>
                <a:latin typeface="HY헤드라인M" pitchFamily="18" charset="-127"/>
                <a:ea typeface="HY헤드라인M" pitchFamily="18" charset="-127"/>
              </a:rPr>
              <a:t>20</a:t>
            </a:r>
            <a:r>
              <a:rPr lang="ko-KR" altLang="en-US" dirty="0">
                <a:effectLst/>
                <a:latin typeface="HY헤드라인M" pitchFamily="18" charset="-127"/>
                <a:ea typeface="HY헤드라인M" pitchFamily="18" charset="-127"/>
              </a:rPr>
              <a:t>가구를 추출할 경우 전체 추출확률은</a:t>
            </a:r>
            <a:endParaRPr lang="ko-KR" altLang="en-US" dirty="0"/>
          </a:p>
        </p:txBody>
      </p:sp>
      <p:sp>
        <p:nvSpPr>
          <p:cNvPr id="9318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31640" y="2215896"/>
          <a:ext cx="6408712" cy="2092452"/>
        </p:xfrm>
        <a:graphic>
          <a:graphicData uri="http://schemas.openxmlformats.org/drawingml/2006/table">
            <a:tbl>
              <a:tblPr/>
              <a:tblGrid>
                <a:gridCol w="1216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조사구번호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2005</a:t>
                      </a:r>
                      <a:r>
                        <a:rPr lang="ko-KR" alt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년 가구수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표본조사구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추출확률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표본가구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추출확률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전체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추출확률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48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48/200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20/48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89/200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20/89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08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70/200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20/70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69/200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20/69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50/200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20/50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20/200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161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확률비례추출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(PPS)</a:t>
            </a:r>
          </a:p>
        </p:txBody>
      </p:sp>
      <p:sp>
        <p:nvSpPr>
          <p:cNvPr id="9318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161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3362" name="Object 2"/>
          <p:cNvGraphicFramePr>
            <a:graphicFrameLocks noChangeAspect="1"/>
          </p:cNvGraphicFramePr>
          <p:nvPr/>
        </p:nvGraphicFramePr>
        <p:xfrm>
          <a:off x="795338" y="2493963"/>
          <a:ext cx="759777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1" name="Worksheet" r:id="rId3" imgW="5419657" imgH="2047965" progId="Excel.Sheet.8">
                  <p:embed/>
                </p:oleObj>
              </mc:Choice>
              <mc:Fallback>
                <p:oleObj name="Worksheet" r:id="rId3" imgW="5419657" imgH="2047965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2493963"/>
                        <a:ext cx="7597775" cy="309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67544" y="1340768"/>
            <a:ext cx="8496944" cy="4821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ko-KR" altLang="en-US" sz="2000" dirty="0" err="1">
                <a:effectLst/>
                <a:latin typeface="HY헤드라인M" pitchFamily="18" charset="-127"/>
                <a:ea typeface="HY헤드라인M" pitchFamily="18" charset="-127"/>
              </a:rPr>
              <a:t>집락추출</a:t>
            </a:r>
            <a:r>
              <a:rPr kumimoji="0"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2000" dirty="0">
                <a:effectLst/>
                <a:latin typeface="HY헤드라인M" pitchFamily="18" charset="-127"/>
                <a:ea typeface="HY헤드라인M" pitchFamily="18" charset="-127"/>
              </a:rPr>
              <a:t>: PSU(ED) ⇒ SSU(Segment, Household) ⇒ USU(Person)</a:t>
            </a:r>
            <a:endParaRPr kumimoji="0" lang="ko-KR" altLang="en-US" sz="20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7" name="Text Box 3"/>
          <p:cNvSpPr txBox="1">
            <a:spLocks noChangeArrowheads="1"/>
          </p:cNvSpPr>
          <p:nvPr/>
        </p:nvSpPr>
        <p:spPr bwMode="auto">
          <a:xfrm>
            <a:off x="323528" y="2708920"/>
            <a:ext cx="8569325" cy="13603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장점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예산을 감소할 수 있음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사전정보가 없는 경우 사용 가능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예비표본은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층화를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위한 보조변수로 활용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분포 파악</a:t>
            </a:r>
          </a:p>
        </p:txBody>
      </p:sp>
      <p:sp>
        <p:nvSpPr>
          <p:cNvPr id="379908" name="Text Box 4"/>
          <p:cNvSpPr txBox="1">
            <a:spLocks noChangeArrowheads="1"/>
          </p:cNvSpPr>
          <p:nvPr/>
        </p:nvSpPr>
        <p:spPr bwMode="auto">
          <a:xfrm>
            <a:off x="395163" y="4220971"/>
            <a:ext cx="8569325" cy="1040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2000" dirty="0">
                <a:effectLst/>
                <a:latin typeface="HY헤드라인M" pitchFamily="18" charset="-127"/>
                <a:ea typeface="HY헤드라인M" pitchFamily="18" charset="-127"/>
              </a:rPr>
              <a:t>단점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추정과정이 복잡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 변동이 큰 경우 추정불안</a:t>
            </a:r>
          </a:p>
        </p:txBody>
      </p:sp>
      <p:sp>
        <p:nvSpPr>
          <p:cNvPr id="379909" name="Text Box 5"/>
          <p:cNvSpPr txBox="1">
            <a:spLocks noChangeArrowheads="1"/>
          </p:cNvSpPr>
          <p:nvPr/>
        </p:nvSpPr>
        <p:spPr bwMode="auto">
          <a:xfrm>
            <a:off x="395288" y="1268413"/>
            <a:ext cx="8748712" cy="13265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이중추출법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defRPr/>
            </a:pP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표본을 선택하기 위해 추출을 두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번하는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경우 사용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많은 개체를 포함하고 있는 표본으로부터 기초 정보 수집한 후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그 중 </a:t>
            </a:r>
            <a:r>
              <a:rPr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일부를 </a:t>
            </a:r>
            <a:r>
              <a:rPr lang="ko-KR" altLang="en-US" sz="16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재추출하여</a:t>
            </a:r>
            <a:r>
              <a:rPr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1600" dirty="0">
              <a:solidFill>
                <a:srgbClr val="C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자세한 정보를 파악</a:t>
            </a:r>
            <a:endParaRPr lang="en-US" altLang="ko-KR" sz="1600" dirty="0">
              <a:solidFill>
                <a:srgbClr val="C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이중추출법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(Double Sampling)</a:t>
            </a:r>
          </a:p>
        </p:txBody>
      </p:sp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5409" name="_x48990144" descr="EMB000012b00b0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509120"/>
            <a:ext cx="4536504" cy="2029743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7" name="Text Box 3"/>
          <p:cNvSpPr txBox="1">
            <a:spLocks noChangeArrowheads="1"/>
          </p:cNvSpPr>
          <p:nvPr/>
        </p:nvSpPr>
        <p:spPr bwMode="auto">
          <a:xfrm>
            <a:off x="395536" y="2492896"/>
            <a:ext cx="85693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- [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보건사회연구원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]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복지욕구실태조사에서 대규모 표본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(2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만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에서 조사한 후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 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4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천 가구에 대해 심층면접</a:t>
            </a:r>
          </a:p>
        </p:txBody>
      </p:sp>
      <p:sp>
        <p:nvSpPr>
          <p:cNvPr id="379909" name="Text Box 5"/>
          <p:cNvSpPr txBox="1">
            <a:spLocks noChangeArrowheads="1"/>
          </p:cNvSpPr>
          <p:nvPr/>
        </p:nvSpPr>
        <p:spPr bwMode="auto">
          <a:xfrm>
            <a:off x="395288" y="1268413"/>
            <a:ext cx="8748712" cy="13757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사례</a:t>
            </a: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defRPr/>
            </a:pP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- (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캐나다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월별 소매거래조사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전체 업체 및 소매업체 판매량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재고량 파악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), 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분기별 소매용품 조사에서 소매상품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의류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가전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식료품 등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판매량 조사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3.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 추출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이중추출법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(Double Sampling)</a:t>
            </a:r>
          </a:p>
        </p:txBody>
      </p:sp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55576" y="3429000"/>
          <a:ext cx="7920880" cy="2592288"/>
        </p:xfrm>
        <a:graphic>
          <a:graphicData uri="http://schemas.openxmlformats.org/drawingml/2006/table">
            <a:tbl>
              <a:tblPr/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6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2288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</a:pP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표본추출방식</a:t>
                      </a:r>
                      <a:endParaRPr lang="ko-KR" altLang="en-US" sz="2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>
                        <a:lnSpc>
                          <a:spcPts val="1680"/>
                        </a:lnSpc>
                      </a:pP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b="1" dirty="0" err="1">
                          <a:latin typeface="맑은 고딕" pitchFamily="50" charset="-127"/>
                          <a:ea typeface="맑은 고딕" pitchFamily="50" charset="-127"/>
                        </a:rPr>
                        <a:t>층화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특성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ts val="1680"/>
                        </a:lnSpc>
                      </a:pP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분류지표 포함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80"/>
                        </a:lnSpc>
                        <a:spcBef>
                          <a:spcPts val="1800"/>
                        </a:spcBef>
                      </a:pP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- 16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 시도별로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1400" b="1" dirty="0" err="1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층화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ko-KR" altLang="en-US" sz="2400" b="1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>
                        <a:lnSpc>
                          <a:spcPts val="1680"/>
                        </a:lnSpc>
                      </a:pP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 * 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개 특별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·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광역시를 제외한 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개 도 지역은 동부와 읍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400" b="1" dirty="0" err="1">
                          <a:latin typeface="맑은 고딕" pitchFamily="50" charset="-127"/>
                          <a:ea typeface="맑은 고딕" pitchFamily="50" charset="-127"/>
                        </a:rPr>
                        <a:t>면부로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 나누어 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1400" b="1" dirty="0" err="1">
                          <a:latin typeface="맑은 고딕" pitchFamily="50" charset="-127"/>
                          <a:ea typeface="맑은 고딕" pitchFamily="50" charset="-127"/>
                        </a:rPr>
                        <a:t>층화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ko-KR" altLang="en-US" sz="2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>
                        <a:lnSpc>
                          <a:spcPts val="1680"/>
                        </a:lnSpc>
                      </a:pP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대도시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: 7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개 특별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·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광역시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서울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부산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대구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인천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광주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대전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울산의 동부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>
                        <a:lnSpc>
                          <a:spcPts val="1680"/>
                        </a:lnSpc>
                      </a:pP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중소도시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: 9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개 도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경기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강원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충북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충남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전북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전남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경북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경남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제주의 동부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2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>
                        <a:lnSpc>
                          <a:spcPts val="1680"/>
                        </a:lnSpc>
                      </a:pP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농어촌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: 9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개 도 읍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400" b="1" dirty="0" err="1">
                          <a:latin typeface="맑은 고딕" pitchFamily="50" charset="-127"/>
                          <a:ea typeface="맑은 고딕" pitchFamily="50" charset="-127"/>
                        </a:rPr>
                        <a:t>면지역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ko-KR" altLang="en-US" sz="2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>
                        <a:lnSpc>
                          <a:spcPts val="1680"/>
                        </a:lnSpc>
                      </a:pP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 * 분류지표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: 16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개 지역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일반 및 아파트 </a:t>
                      </a:r>
                      <a:r>
                        <a:rPr lang="ko-KR" altLang="en-US" sz="1400" b="1" dirty="0" err="1">
                          <a:latin typeface="맑은 고딕" pitchFamily="50" charset="-127"/>
                          <a:ea typeface="맑은 고딕" pitchFamily="50" charset="-127"/>
                        </a:rPr>
                        <a:t>조사구</a:t>
                      </a:r>
                      <a:endParaRPr lang="en-US" altLang="ko-KR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>
                        <a:lnSpc>
                          <a:spcPts val="1680"/>
                        </a:lnSpc>
                      </a:pPr>
                      <a:endParaRPr lang="en-US" altLang="ko-KR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>
                        <a:lnSpc>
                          <a:spcPts val="1680"/>
                        </a:lnSpc>
                      </a:pPr>
                      <a:endParaRPr lang="ko-KR" altLang="en-US" sz="2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>
                        <a:lnSpc>
                          <a:spcPts val="1680"/>
                        </a:lnSpc>
                      </a:pP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심층조사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는 기초조사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표본을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 소득계층별로 </a:t>
                      </a:r>
                      <a:r>
                        <a:rPr lang="ko-KR" altLang="en-US" sz="1400" b="1" dirty="0" err="1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층화</a:t>
                      </a:r>
                      <a:endParaRPr lang="ko-KR" altLang="en-US" sz="2400" b="1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>
                        <a:lnSpc>
                          <a:spcPts val="168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  5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개 소득수준별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경상소득 대비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400" b="1" dirty="0" err="1">
                          <a:latin typeface="맑은 고딕" pitchFamily="50" charset="-127"/>
                          <a:ea typeface="맑은 고딕" pitchFamily="50" charset="-127"/>
                        </a:rPr>
                        <a:t>층화는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dirty="0" err="1">
                          <a:latin typeface="맑은 고딕" pitchFamily="50" charset="-127"/>
                          <a:ea typeface="맑은 고딕" pitchFamily="50" charset="-127"/>
                        </a:rPr>
                        <a:t>수급자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최저생계비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120%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미만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algn="just">
                        <a:lnSpc>
                          <a:spcPts val="168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   120%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~150%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미만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150%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~180%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미만</a:t>
                      </a:r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, 180%</a:t>
                      </a:r>
                      <a:r>
                        <a:rPr lang="ko-KR" altLang="en-US" sz="1400" b="1" dirty="0">
                          <a:latin typeface="맑은 고딕" pitchFamily="50" charset="-127"/>
                          <a:ea typeface="맑은 고딕" pitchFamily="50" charset="-127"/>
                        </a:rPr>
                        <a:t>이상 </a:t>
                      </a:r>
                      <a:endParaRPr lang="ko-KR" altLang="en-US" sz="2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(Cut-off Method)</a:t>
            </a: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51520" y="1538959"/>
            <a:ext cx="8748712" cy="36902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절사법</a:t>
            </a:r>
            <a:endParaRPr kumimoji="0" lang="ko-KR" altLang="en-US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관심 있는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특성치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분포가 한쪽으로 편중되어 있고 작은 규모에 대한 신뢰성 있는 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표본틀이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없는 경우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*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왜도 값이 크게 나타나는 모집단 경우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/>
            <a:r>
              <a:rPr lang="ko-KR" altLang="en-US" sz="1600" b="1" dirty="0">
                <a:effectLst/>
              </a:rPr>
              <a:t>          </a:t>
            </a:r>
            <a:r>
              <a:rPr lang="en-US" altLang="ko-KR" sz="1600" b="1" dirty="0">
                <a:effectLst/>
              </a:rPr>
              <a:t>* </a:t>
            </a:r>
            <a:r>
              <a:rPr lang="ko-KR" altLang="en-US" sz="1600" b="1" dirty="0" err="1">
                <a:effectLst/>
              </a:rPr>
              <a:t>일변량</a:t>
            </a:r>
            <a:r>
              <a:rPr lang="ko-KR" altLang="en-US" sz="1600" b="1" dirty="0">
                <a:effectLst/>
              </a:rPr>
              <a:t> 정규성에 대한 평가에서 </a:t>
            </a:r>
            <a:r>
              <a:rPr lang="ko-KR" altLang="en-US" sz="1600" b="1" dirty="0" err="1">
                <a:effectLst/>
              </a:rPr>
              <a:t>왜도가</a:t>
            </a:r>
            <a:r>
              <a:rPr lang="ko-KR" altLang="en-US" sz="1600" b="1" dirty="0">
                <a:effectLst/>
              </a:rPr>
              <a:t> </a:t>
            </a:r>
            <a:r>
              <a:rPr lang="en-US" altLang="ko-KR" sz="1600" b="1" dirty="0">
                <a:effectLst/>
              </a:rPr>
              <a:t>3, </a:t>
            </a:r>
            <a:r>
              <a:rPr lang="ko-KR" altLang="en-US" sz="1600" b="1" dirty="0" err="1">
                <a:effectLst/>
              </a:rPr>
              <a:t>첨도가</a:t>
            </a:r>
            <a:r>
              <a:rPr lang="ko-KR" altLang="en-US" sz="1600" b="1" dirty="0">
                <a:effectLst/>
              </a:rPr>
              <a:t> </a:t>
            </a:r>
            <a:r>
              <a:rPr lang="en-US" altLang="ko-KR" sz="1600" b="1" dirty="0">
                <a:effectLst/>
              </a:rPr>
              <a:t>10</a:t>
            </a:r>
            <a:r>
              <a:rPr lang="ko-KR" altLang="en-US" sz="1600" b="1" dirty="0">
                <a:effectLst/>
              </a:rPr>
              <a:t>이상인 경우</a:t>
            </a:r>
            <a:r>
              <a:rPr lang="en-US" altLang="ko-KR" sz="1600" b="1" dirty="0">
                <a:effectLst/>
              </a:rPr>
              <a:t>(</a:t>
            </a:r>
            <a:r>
              <a:rPr lang="ko-KR" altLang="en-US" sz="1600" b="1" dirty="0">
                <a:effectLst/>
              </a:rPr>
              <a:t>절대값 기준</a:t>
            </a:r>
            <a:r>
              <a:rPr lang="en-US" altLang="ko-KR" sz="1600" b="1" dirty="0">
                <a:effectLst/>
              </a:rPr>
              <a:t>) </a:t>
            </a:r>
            <a:r>
              <a:rPr lang="ko-KR" altLang="en-US" sz="1600" b="1" dirty="0">
                <a:effectLst/>
              </a:rPr>
              <a:t>분포의 </a:t>
            </a:r>
            <a:endParaRPr lang="en-US" altLang="ko-KR" sz="1600" b="1" dirty="0">
              <a:effectLst/>
            </a:endParaRPr>
          </a:p>
          <a:p>
            <a:pPr algn="l"/>
            <a:r>
              <a:rPr lang="en-US" altLang="ko-KR" sz="1600" b="1" dirty="0">
                <a:effectLst/>
              </a:rPr>
              <a:t>             </a:t>
            </a:r>
            <a:r>
              <a:rPr lang="ko-KR" altLang="en-US" sz="1600" b="1" dirty="0">
                <a:effectLst/>
              </a:rPr>
              <a:t>정규성에 문제가 있다</a:t>
            </a:r>
            <a:r>
              <a:rPr lang="en-US" altLang="ko-KR" sz="1600" b="1" dirty="0">
                <a:effectLst/>
              </a:rPr>
              <a:t>“(Kline, 1998 "Principles and Practice of Structural Equation </a:t>
            </a:r>
          </a:p>
          <a:p>
            <a:pPr algn="l"/>
            <a:r>
              <a:rPr lang="en-US" altLang="ko-KR" sz="1600" b="1" dirty="0">
                <a:effectLst/>
              </a:rPr>
              <a:t>              Modeling“)</a:t>
            </a:r>
          </a:p>
          <a:p>
            <a:pPr algn="l"/>
            <a:endParaRPr lang="en-US" altLang="ko-KR" sz="1600" b="1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>
              <a:buFont typeface="Arial" pitchFamily="34" charset="0"/>
              <a:buChar char="•"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전체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특성치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합이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90%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이상을 차지하면서 사업체수는 적은 대규모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사업체층만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조사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/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하여  전체를 추정할 수 있는 경우 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/>
            <a:endParaRPr lang="en-US" altLang="ko-KR" sz="1600" b="1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>
              <a:buFont typeface="Arial" pitchFamily="34" charset="0"/>
              <a:buChar char="•"/>
            </a:pPr>
            <a:r>
              <a:rPr lang="en-US" altLang="ko-KR" sz="1600" b="1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모집단의 변화가 심한 경우 주의가 필요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b="1" dirty="0">
                <a:effectLst/>
                <a:latin typeface="HY헤드라인M" pitchFamily="18" charset="-127"/>
                <a:ea typeface="HY헤드라인M" pitchFamily="18" charset="-127"/>
              </a:rPr>
              <a:t>	 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5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772816"/>
            <a:ext cx="7416824" cy="4679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79388" y="1052513"/>
            <a:ext cx="8616950" cy="504825"/>
            <a:chOff x="186" y="373"/>
            <a:chExt cx="5428" cy="31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13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         통계학의 개념</a:t>
                </a:r>
              </a:p>
            </p:txBody>
          </p:sp>
          <p:pic>
            <p:nvPicPr>
              <p:cNvPr id="14" name="Picture 5" descr="1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 dirty="0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 dirty="0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pic>
        <p:nvPicPr>
          <p:cNvPr id="11" name="[Cut]ver_082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2286000" y="2854424"/>
            <a:ext cx="45720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응용절사법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(Modified Cut-off Method)</a:t>
            </a: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395288" y="1412776"/>
            <a:ext cx="8748712" cy="14496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응용절사법</a:t>
            </a:r>
            <a:endParaRPr kumimoji="0" lang="ko-KR" altLang="en-US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변화가 심한 모집단에 대해서도 적용할 수 있도록 대규모 사업체만이 아니라 소규모 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사업에서도 표본을 추출하는 방법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(cut-off point)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을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중심으로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이상을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그 이하는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표본층으로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구분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31800" y="3140968"/>
            <a:ext cx="8748712" cy="10802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결정</a:t>
            </a: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주어진 허용오차와 신뢰수준에서 총 표본규모가 최소가 되는 점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일정 규모 이상 또는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대표도를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사용하여 결정</a:t>
            </a:r>
          </a:p>
        </p:txBody>
      </p:sp>
      <p:pic>
        <p:nvPicPr>
          <p:cNvPr id="1095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509119"/>
            <a:ext cx="3384376" cy="205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95288" y="1268760"/>
            <a:ext cx="8748712" cy="14865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응용절사법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사례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defRPr/>
            </a:pP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&lt;</a:t>
            </a:r>
            <a:r>
              <a:rPr kumimoji="0" lang="ko-KR" altLang="en-US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표본틀</a:t>
            </a: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&gt;</a:t>
            </a:r>
            <a:endParaRPr kumimoji="0" lang="ko-KR" altLang="en-US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사업체기초통계조사 중 특정한 산업분류에 해당되는 사업체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95288" y="2996952"/>
            <a:ext cx="8748712" cy="7109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   &lt;</a:t>
            </a:r>
            <a:r>
              <a:rPr kumimoji="0" lang="ko-KR" altLang="en-US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모집단 분석</a:t>
            </a:r>
            <a:r>
              <a:rPr kumimoji="0" lang="en-US" altLang="ko-KR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&gt;</a:t>
            </a:r>
            <a:endParaRPr kumimoji="0" lang="ko-KR" altLang="en-US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사업체기초통계조사 중 특정한 산업분류에 해당되는 사업체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95536" y="4208492"/>
          <a:ext cx="5328592" cy="16687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/>
                        <a:t>N</a:t>
                      </a:r>
                      <a:endParaRPr lang="en-US" sz="1200" b="0" i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/>
                        <a:t>93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가중합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/>
                        <a:t>93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평균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/>
                        <a:t>1069.73118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관측치 합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/>
                        <a:t>99485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표준 편차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/>
                        <a:t>3189.98146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분산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/>
                        <a:t>10175981.7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왜도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/>
                        <a:t>6.75838674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첨도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/>
                        <a:t>50.1815687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제곱합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/>
                        <a:t>1042612527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수정 제곱합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/>
                        <a:t>936190320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/>
                        <a:t>변동계수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/>
                        <a:t>298.204027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dirty="0"/>
                        <a:t>평균의 표준 오차</a:t>
                      </a:r>
                      <a:endParaRPr lang="ko-KR" altLang="en-US" sz="1200" b="0" i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dirty="0"/>
                        <a:t>330.785669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3933056"/>
            <a:ext cx="31318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응용절사법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(Modified Cut-off Method)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835696" y="1052736"/>
          <a:ext cx="5328592" cy="5500983"/>
        </p:xfrm>
        <a:graphic>
          <a:graphicData uri="http://schemas.openxmlformats.org/drawingml/2006/table">
            <a:tbl>
              <a:tblPr/>
              <a:tblGrid>
                <a:gridCol w="650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8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88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6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Stem-Leaf</a:t>
                      </a: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300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268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250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150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48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46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44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36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7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32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28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0 0 0 9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8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0 0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8 0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0 5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0 0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3 8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0 0 0 0 4 0 6 6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0 0 0 2 4 5 8 8 2 8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0 0 0 2 6 8 8 2 2 3 3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0 0 1 1 4 5 0 5 6 6 6 6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50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900" b="1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0 0 0 0 1 1 1 2 2 2 2 3 3 3 3 3 4 4 6 6 6 7 7 7 8 8 9 9 0 1 2 5 8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61" marR="8461" marT="8461" marB="8461" anchor="ctr">
                    <a:lnL>
                      <a:noFill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81822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Stem. Leaf by 10**2</a:t>
                      </a:r>
                    </a:p>
                  </a:txBody>
                  <a:tcPr marL="8461" marR="8461" marT="8461" marB="8461" anchor="ctr">
                    <a:lnL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8FA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응용절사법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(Modified Cut-off Method)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95288" y="1461376"/>
            <a:ext cx="8748712" cy="39118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모집단 분석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endParaRPr kumimoji="0" lang="en-US" altLang="ko-KR" sz="1600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왜도</a:t>
            </a:r>
            <a:r>
              <a:rPr lang="en-US" altLang="ko-KR" sz="1600" dirty="0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1600" dirty="0" err="1">
                <a:solidFill>
                  <a:srgbClr val="FF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Skewness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 약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6.8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인 것으로 보아 오른 쪽으로 긴 꼬리를 가진 분포형태임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상자그림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1600" dirty="0" err="1">
                <a:effectLst/>
                <a:latin typeface="HY헤드라인M" pitchFamily="18" charset="-127"/>
                <a:ea typeface="HY헤드라인M" pitchFamily="18" charset="-127"/>
              </a:rPr>
              <a:t>Boxplot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에서도 잘 나타나듯이 매출액이 상당히 큰 소수의 업체가 있으며 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소규모의 업체들이 대다수 존재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분산이 상당히 큰 것으로 보아 매출액이 큰 사업체의 영향이 큼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오름차순으로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정열된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매출액을 보면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26790, 15000, 4566, 3800, ...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등의 순으로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매우 높은 매출액을 가진 업체가 소수 존재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응용절사법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(Modified Cut-off Method)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79512" y="1412776"/>
            <a:ext cx="8748712" cy="511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찾기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endParaRPr kumimoji="0" lang="en-US" altLang="ko-KR" sz="1600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모집단을 크기 순으로 나열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표본층의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표본규모 산출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          c: </a:t>
            </a:r>
            <a:r>
              <a:rPr lang="ko-KR" altLang="en-US" sz="1600" dirty="0" err="1">
                <a:effectLst/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, s: </a:t>
            </a:r>
            <a:r>
              <a:rPr lang="ko-KR" altLang="en-US" sz="1600" dirty="0" err="1">
                <a:effectLst/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, N: </a:t>
            </a:r>
            <a:r>
              <a:rPr lang="ko-KR" altLang="en-US" sz="1600" dirty="0">
                <a:effectLst/>
                <a:latin typeface="맑은 고딕" pitchFamily="50" charset="-127"/>
                <a:ea typeface="맑은 고딕" pitchFamily="50" charset="-127"/>
              </a:rPr>
              <a:t>모집단수</a:t>
            </a: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, Q: </a:t>
            </a:r>
            <a:r>
              <a:rPr lang="ko-KR" altLang="en-US" sz="1600" dirty="0" err="1">
                <a:effectLst/>
                <a:latin typeface="맑은 고딕" pitchFamily="50" charset="-127"/>
                <a:ea typeface="맑은 고딕" pitchFamily="50" charset="-127"/>
              </a:rPr>
              <a:t>표본층비율</a:t>
            </a: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          Z: </a:t>
            </a:r>
            <a:r>
              <a:rPr lang="ko-KR" altLang="en-US" sz="1600" dirty="0">
                <a:effectLst/>
                <a:latin typeface="맑은 고딕" pitchFamily="50" charset="-127"/>
                <a:ea typeface="맑은 고딕" pitchFamily="50" charset="-127"/>
              </a:rPr>
              <a:t>신뢰계수</a:t>
            </a: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, CV: </a:t>
            </a:r>
            <a:r>
              <a:rPr lang="ko-KR" altLang="en-US" sz="1600" dirty="0" err="1">
                <a:effectLst/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, E: </a:t>
            </a:r>
            <a:r>
              <a:rPr lang="ko-KR" altLang="en-US" sz="1600" dirty="0">
                <a:effectLst/>
                <a:latin typeface="맑은 고딕" pitchFamily="50" charset="-127"/>
                <a:ea typeface="맑은 고딕" pitchFamily="50" charset="-127"/>
              </a:rPr>
              <a:t>상대허용오차 </a:t>
            </a:r>
            <a:endParaRPr lang="en-US" altLang="ko-KR" sz="1600" dirty="0">
              <a:effectLst/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전체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표본수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(=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+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 가장 작은 단계가 절사점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(cut-off point)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이 됨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전체 표본규모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3" name="수식" r:id="rId3" imgW="114120" imgH="215640" progId="Equation.3">
                  <p:embed/>
                </p:oleObj>
              </mc:Choice>
              <mc:Fallback>
                <p:oleObj name="수식" r:id="rId3" imgW="11412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/>
        </p:nvGraphicFramePr>
        <p:xfrm>
          <a:off x="2024063" y="3068638"/>
          <a:ext cx="2720975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4" name="수식" r:id="rId5" imgW="1244520" imgH="825480" progId="Equation.3">
                  <p:embed/>
                </p:oleObj>
              </mc:Choice>
              <mc:Fallback>
                <p:oleObj name="수식" r:id="rId5" imgW="1244520" imgH="825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63" y="3068638"/>
                        <a:ext cx="2720975" cy="1303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/>
        </p:nvGraphicFramePr>
        <p:xfrm>
          <a:off x="2267744" y="6158511"/>
          <a:ext cx="1080120" cy="366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5" name="수식" r:id="rId7" imgW="672840" imgH="228600" progId="Equation.3">
                  <p:embed/>
                </p:oleObj>
              </mc:Choice>
              <mc:Fallback>
                <p:oleObj name="수식" r:id="rId7" imgW="67284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6158511"/>
                        <a:ext cx="1080120" cy="366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응용절사법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(Modified Cut-off Method)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331640" y="1196752"/>
          <a:ext cx="6192687" cy="48032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768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4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3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88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64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단계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맑은 고딕" pitchFamily="50" charset="-127"/>
                          <a:ea typeface="맑은 고딕" pitchFamily="50" charset="-127"/>
                        </a:rPr>
                        <a:t>특성치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맑은 고딕" pitchFamily="50" charset="-127"/>
                          <a:ea typeface="맑은 고딕" pitchFamily="50" charset="-127"/>
                        </a:rPr>
                        <a:t>백만원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맑은 고딕" pitchFamily="50" charset="-127"/>
                          <a:ea typeface="맑은 고딕" pitchFamily="50" charset="-127"/>
                        </a:rPr>
                        <a:t>전수층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비율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맑은 고딕" pitchFamily="50" charset="-127"/>
                          <a:ea typeface="맑은 고딕" pitchFamily="50" charset="-127"/>
                        </a:rPr>
                        <a:t>표본층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비율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전수층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표본수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맑은 고딕" pitchFamily="50" charset="-127"/>
                          <a:ea typeface="맑은 고딕" pitchFamily="50" charset="-127"/>
                        </a:rPr>
                        <a:t>표본층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전체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맑은 고딕" pitchFamily="50" charset="-127"/>
                          <a:ea typeface="맑은 고딕" pitchFamily="50" charset="-127"/>
                        </a:rPr>
                        <a:t>표본층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맑은 고딕" pitchFamily="50" charset="-127"/>
                          <a:ea typeface="맑은 고딕" pitchFamily="50" charset="-127"/>
                        </a:rPr>
                        <a:t>표본수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전체표본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26790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93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90.535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90.535 J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15000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26.929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73.071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92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83.997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84.997 J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4566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42.006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57.994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91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64.891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66.891 J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3800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46.596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53.404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90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58.665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61.665 J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2584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50.416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49.584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89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52.871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56.871 J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2400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53.013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46.987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49.740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54.740 J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2400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55.425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44.575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87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46.750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52.750 J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2400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57.838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42.162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86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43.419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50.419 J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2000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60.25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39.75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85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39.655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47.655 J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2000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62.261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37.739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36.836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45.836 J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1900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64.271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35.729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83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33.748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43.748 J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1878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66.181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33.819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82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30.723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41.723 J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1750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68.069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31.931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81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27.484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39.484 J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90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1030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76.48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23.52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75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14.690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32.690 J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860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77.515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22.485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74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13.496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32.496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856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78.38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21.62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73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12.704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32.704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840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79.24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20.76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72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11.908 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32.908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90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87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99.967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0.033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86.000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99.981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0.019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87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87.000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99.991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0.009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88.000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99.997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0.003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89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89.000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99.999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0.001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90.000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91.000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93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92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0.000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92.000 </a:t>
                      </a:r>
                      <a:endParaRPr 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26" marR="9926" marT="9926" marB="9926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응용절사법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(Modified Cut-off Method)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552" y="1340768"/>
            <a:ext cx="7489080" cy="22867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결정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endParaRPr kumimoji="0" lang="en-US" altLang="ko-KR" sz="1600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절사점이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결정되면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상위에 있는 사업체는 전수조사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   그 이하에 있는 사업체는 표본추출을 실시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사례를 보면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절사점은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20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번째로 결정되어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19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표본층에서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13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 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사업체 추출되어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전체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표본수는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32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개 사업체가 됨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38931" y="3860577"/>
            <a:ext cx="8137525" cy="237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latinLnBrk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pitchFamily="34" charset="0"/>
              <a:buChar char="•"/>
            </a:pP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추출간격 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1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표본층모집단수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/</a:t>
            </a:r>
            <a:r>
              <a:rPr kumimoji="1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표본층표본수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</a:t>
            </a: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에 따라서 표본추출</a:t>
            </a:r>
          </a:p>
          <a:p>
            <a:pPr marL="342900" indent="-342900" algn="l" latinLnBrk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 예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1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표본층모집단수</a:t>
            </a: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= 74,  </a:t>
            </a:r>
            <a:r>
              <a:rPr kumimoji="1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표본층표본수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=13 </a:t>
            </a:r>
          </a:p>
          <a:p>
            <a:pPr marL="342900" indent="-342900" algn="l" latinLnBrk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 </a:t>
            </a: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추출간격 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= 74/13 = 5.7   </a:t>
            </a:r>
          </a:p>
          <a:p>
            <a:pPr marL="342900" indent="-342900" algn="l" latinLnBrk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  1-6</a:t>
            </a: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사이의 </a:t>
            </a:r>
            <a:r>
              <a:rPr kumimoji="1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난수</a:t>
            </a: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선택 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3</a:t>
            </a:r>
          </a:p>
          <a:p>
            <a:pPr marL="342900" indent="-342900" algn="l" latinLnBrk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 </a:t>
            </a: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출발점 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19+3 = 22</a:t>
            </a: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번째 사업체 </a:t>
            </a:r>
          </a:p>
          <a:p>
            <a:pPr marL="342900" indent="-342900" algn="l" latinLnBrk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        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22, 22+5.7=28,  22+5.7*2=33, …,  24+5.7*12=90</a:t>
            </a:r>
          </a:p>
          <a:p>
            <a:pPr marL="342900" indent="-342900" algn="l" latinLnBrk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</a:t>
            </a: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최종적으로 </a:t>
            </a:r>
            <a:r>
              <a:rPr kumimoji="1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22, 28, 33, …, 90</a:t>
            </a:r>
            <a:r>
              <a:rPr kumimoji="1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번째 사업체선정 </a:t>
            </a:r>
          </a:p>
        </p:txBody>
      </p:sp>
      <p:sp>
        <p:nvSpPr>
          <p:cNvPr id="6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응용절사법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(Modified Cut-off Method)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9552" y="1340768"/>
            <a:ext cx="7489080" cy="34542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모수추정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endParaRPr kumimoji="0" lang="en-US" altLang="ko-KR" sz="1600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800100" lvl="1" indent="-342900" algn="l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pitchFamily="34" charset="0"/>
              <a:buChar char="•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총계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=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합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+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표본층합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×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가중치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        가중치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=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모집단수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/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표본수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(= 74/13)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예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총매출액</a:t>
            </a:r>
            <a:endParaRPr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       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= (26790+15000+4566 + … + 1030) + 74/13*(840 + 689+ … + 2)</a:t>
            </a:r>
          </a:p>
          <a:p>
            <a:pPr marL="342900" indent="-342900" algn="l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      = 77,116+20,663=97,779</a:t>
            </a:r>
          </a:p>
        </p:txBody>
      </p:sp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응용절사법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(Modified Cut-off Method)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9552" y="1052736"/>
            <a:ext cx="7489080" cy="4078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최근 사업체 표본설계 활용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defRPr/>
            </a:pPr>
            <a:r>
              <a:rPr kumimoji="0" lang="en-US" altLang="ko-KR" sz="1600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높은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왜도를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지닌 모집단을 주어진 신뢰수준에서 표본규모를 최소화하는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전수층과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다수의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표본층으로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층화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층을 몇 개로 구분하여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경계점을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찾음 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표본규모를 최소로 하는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최적점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- 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당초의 임의의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경계점을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시작하여 </a:t>
            </a:r>
            <a:r>
              <a:rPr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경계점을</a:t>
            </a:r>
            <a:r>
              <a:rPr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반복하여 갱신하는 방법</a:t>
            </a:r>
            <a:r>
              <a:rPr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algn="l">
              <a:spcBef>
                <a:spcPct val="50000"/>
              </a:spcBef>
              <a:defRPr/>
            </a:pP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    * max |b(h)’’ – b(h)’ | &lt;e  </a:t>
            </a:r>
            <a:r>
              <a:rPr lang="ko-KR" altLang="en-US" sz="1600" dirty="0">
                <a:effectLst/>
                <a:latin typeface="맑은 고딕" pitchFamily="50" charset="-127"/>
                <a:ea typeface="맑은 고딕" pitchFamily="50" charset="-127"/>
              </a:rPr>
              <a:t>즉</a:t>
            </a:r>
            <a:r>
              <a:rPr lang="en-US" altLang="ko-KR" sz="1600" dirty="0"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effectLst/>
                <a:latin typeface="맑은 고딕" pitchFamily="50" charset="-127"/>
                <a:ea typeface="맑은 고딕" pitchFamily="50" charset="-127"/>
              </a:rPr>
              <a:t>경계점간 차이의 최대값이 가장 작은 경우</a:t>
            </a: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defRPr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sz="1600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싱가폴</a:t>
            </a:r>
            <a:r>
              <a:rPr kumimoji="0" lang="ko-KR" altLang="en-US" sz="1600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통계청 활용사례</a:t>
            </a:r>
            <a:endParaRPr kumimoji="0" lang="en-US" altLang="ko-KR" sz="1600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defRPr/>
            </a:pP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- 2007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L-H </a:t>
            </a:r>
            <a:r>
              <a:rPr kumimoji="0" lang="ko-KR" altLang="en-US" sz="1600" dirty="0" err="1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층화방법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 도입 후 </a:t>
            </a: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표본규모 </a:t>
            </a: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10%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감소</a:t>
            </a: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오차</a:t>
            </a: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(CV)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는 </a:t>
            </a:r>
            <a:r>
              <a:rPr kumimoji="0" lang="en-US" altLang="ko-KR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2%+ </a:t>
            </a:r>
            <a:r>
              <a:rPr kumimoji="0" lang="ko-KR" altLang="en-US" sz="1600" dirty="0">
                <a:solidFill>
                  <a:srgbClr val="C00000"/>
                </a:solidFill>
                <a:effectLst/>
                <a:latin typeface="HY헤드라인M" pitchFamily="18" charset="-127"/>
                <a:ea typeface="HY헤드라인M" pitchFamily="18" charset="-127"/>
              </a:rPr>
              <a:t>감소</a:t>
            </a:r>
            <a:endParaRPr kumimoji="0" lang="en-US" altLang="ko-KR" sz="1600" dirty="0">
              <a:solidFill>
                <a:srgbClr val="C00000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defRPr/>
            </a:pPr>
            <a:endParaRPr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defRPr/>
            </a:pPr>
            <a:endParaRPr lang="en-US" altLang="ko-KR" sz="1600" dirty="0"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4. </a:t>
            </a:r>
            <a:r>
              <a:rPr kumimoji="0" lang="ko-KR" altLang="en-US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절사법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– LH(</a:t>
            </a:r>
            <a:r>
              <a:rPr kumimoji="0" lang="en-US" altLang="ko-KR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Lavallee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&amp; </a:t>
            </a:r>
            <a:r>
              <a:rPr kumimoji="0" lang="en-US" altLang="ko-KR" sz="2400" b="1" dirty="0" err="1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Hidiroglou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6673" name="_x28776080" descr="EMB000011d80c42"/>
          <p:cNvPicPr>
            <a:picLocks noChangeAspect="1" noChangeArrowheads="1"/>
          </p:cNvPicPr>
          <p:nvPr/>
        </p:nvPicPr>
        <p:blipFill>
          <a:blip r:embed="rId3" cstate="print"/>
          <a:srcRect l="9862" t="3116" r="8237" b="49596"/>
          <a:stretch>
            <a:fillRect/>
          </a:stretch>
        </p:blipFill>
        <p:spPr bwMode="auto">
          <a:xfrm>
            <a:off x="539552" y="4427239"/>
            <a:ext cx="7776864" cy="2386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▣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조사설계</a:t>
            </a:r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측정과정의  오차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 cstate="print"/>
          <a:srcRect l="1963"/>
          <a:stretch>
            <a:fillRect/>
          </a:stretch>
        </p:blipFill>
        <p:spPr bwMode="auto">
          <a:xfrm>
            <a:off x="72008" y="1234777"/>
            <a:ext cx="8964488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 cstate="print"/>
          <a:srcRect l="6349"/>
          <a:stretch>
            <a:fillRect/>
          </a:stretch>
        </p:blipFill>
        <p:spPr bwMode="auto">
          <a:xfrm>
            <a:off x="4211960" y="2276872"/>
            <a:ext cx="4248472" cy="2375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0" y="290513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1.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표본실무 개념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79388" y="1052513"/>
            <a:ext cx="8616950" cy="504825"/>
            <a:chOff x="186" y="373"/>
            <a:chExt cx="5428" cy="31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6" y="373"/>
              <a:ext cx="5428" cy="318"/>
              <a:chOff x="186" y="349"/>
              <a:chExt cx="5428" cy="318"/>
            </a:xfrm>
          </p:grpSpPr>
          <p:sp>
            <p:nvSpPr>
              <p:cNvPr id="13" name="AutoShape 4"/>
              <p:cNvSpPr>
                <a:spLocks noChangeArrowheads="1"/>
              </p:cNvSpPr>
              <p:nvPr/>
            </p:nvSpPr>
            <p:spPr bwMode="auto">
              <a:xfrm>
                <a:off x="186" y="373"/>
                <a:ext cx="5428" cy="27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BDDEFF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         전수조사 </a:t>
                </a:r>
                <a:r>
                  <a:rPr lang="en-US" altLang="ko-KR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vs. </a:t>
                </a:r>
                <a:r>
                  <a:rPr lang="ko-KR" altLang="en-US" sz="2000" b="1" dirty="0">
                    <a:effectLst/>
                    <a:latin typeface="HY헤드라인M" pitchFamily="18" charset="-127"/>
                    <a:ea typeface="HY헤드라인M" pitchFamily="18" charset="-127"/>
                  </a:rPr>
                  <a:t>표본조사</a:t>
                </a:r>
              </a:p>
            </p:txBody>
          </p:sp>
          <p:pic>
            <p:nvPicPr>
              <p:cNvPr id="14" name="Picture 5" descr="1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-20000"/>
              </a:blip>
              <a:srcRect l="4599" t="12216" r="86612" b="21379"/>
              <a:stretch>
                <a:fillRect/>
              </a:stretch>
            </p:blipFill>
            <p:spPr bwMode="auto">
              <a:xfrm>
                <a:off x="376" y="349"/>
                <a:ext cx="245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704" y="382"/>
              <a:ext cx="4690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latinLnBrk="0">
                <a:lnSpc>
                  <a:spcPct val="110000"/>
                </a:lnSpc>
                <a:spcBef>
                  <a:spcPct val="20000"/>
                </a:spcBef>
              </a:pPr>
              <a:r>
                <a:rPr kumimoji="0" lang="en-US" altLang="ko-KR" sz="2200" b="1" dirty="0">
                  <a:solidFill>
                    <a:srgbClr val="000066"/>
                  </a:solidFill>
                  <a:effectLst/>
                  <a:latin typeface="휴먼둥근헤드라인" pitchFamily="18" charset="-127"/>
                  <a:ea typeface="휴먼둥근헤드라인" pitchFamily="18" charset="-127"/>
                </a:rPr>
                <a:t> </a:t>
              </a:r>
              <a:endParaRPr kumimoji="0" lang="ko-KR" altLang="en-US" sz="2200" b="1" dirty="0">
                <a:effectLst/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</p:grp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95536" y="1700808"/>
            <a:ext cx="8352928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전수조사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조사는 원래 완전한 전수조사로 시작 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en-US" altLang="ko-KR" sz="1600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600" dirty="0">
                <a:effectLst/>
              </a:rPr>
              <a:t>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Bible Numbers(B.C. 1,400)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인구조사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China, Egypt(B.C. 1,000)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세금과 징병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</a:rPr>
              <a:t>  →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Roma Empire(B.C. 8)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인구와 소유재산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buFont typeface="Arial" pitchFamily="34" charset="0"/>
              <a:buChar char="•"/>
            </a:pP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v"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[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표본조사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] 1896, 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Kiaer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“Representative sample” :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표본조사 제안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600" dirty="0" err="1">
                <a:effectLst/>
                <a:latin typeface="HY헤드라인M" pitchFamily="18" charset="-127"/>
                <a:ea typeface="HY헤드라인M" pitchFamily="18" charset="-127"/>
              </a:rPr>
              <a:t>통제성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조사단위가 작아 조사과정을 통제가 가능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경제성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조사비용을 절감 가능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신속성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]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신속한 분석 및 공표 가능</a:t>
            </a:r>
            <a:endParaRPr kumimoji="0" lang="en-US" altLang="ko-KR" sz="1600" dirty="0">
              <a:effectLst/>
              <a:latin typeface="HY헤드라인M" pitchFamily="18" charset="-127"/>
              <a:ea typeface="HY헤드라인M" pitchFamily="18" charset="-127"/>
            </a:endParaRPr>
          </a:p>
          <a:p>
            <a:pPr marL="342900" indent="-342900" algn="l">
              <a:lnSpc>
                <a:spcPct val="150000"/>
              </a:lnSpc>
            </a:pP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  → 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전문성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600" dirty="0">
                <a:effectLst/>
                <a:latin typeface="HY헤드라인M" pitchFamily="18" charset="-127"/>
                <a:ea typeface="HY헤드라인M" pitchFamily="18" charset="-127"/>
              </a:rPr>
              <a:t>심층적이고 정확한 조사 가능</a:t>
            </a:r>
            <a:r>
              <a:rPr kumimoji="0" lang="en-US" altLang="ko-KR" sz="1600" dirty="0">
                <a:effectLst/>
                <a:latin typeface="HY헤드라인M" pitchFamily="18" charset="-127"/>
                <a:ea typeface="HY헤드라인M" pitchFamily="18" charset="-127"/>
              </a:rPr>
              <a:t>  </a:t>
            </a:r>
            <a:endParaRPr kumimoji="0" lang="ko-KR" altLang="en-US" sz="1600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59024" y="980728"/>
            <a:ext cx="8784976" cy="25206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박홍래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, 1999,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통계조사론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영지문화사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Sharon L. 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Lohr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, 1999, Sampling : Design and 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Anylsis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, Duxbury Press</a:t>
            </a:r>
          </a:p>
          <a:p>
            <a:pPr algn="l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Wolter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, K.M., 1985, Introduction to Variance Estimation, Springer</a:t>
            </a:r>
          </a:p>
          <a:p>
            <a:pPr algn="l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표본조사 입문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샘플링아카데미편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), 2013, </a:t>
            </a:r>
            <a:r>
              <a:rPr kumimoji="0" lang="ko-KR" altLang="en-US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자유아카데미</a:t>
            </a:r>
            <a:endParaRPr kumimoji="0" lang="en-US" altLang="ko-KR" u="sng" dirty="0">
              <a:solidFill>
                <a:srgbClr val="006666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  <a:p>
            <a:pPr algn="l"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On the stratification of Skewed Populations, 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P.Lavelle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&amp; A. </a:t>
            </a:r>
            <a:r>
              <a:rPr kumimoji="0" lang="en-US" altLang="ko-KR" u="sng" dirty="0" err="1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Hidiroglou</a:t>
            </a:r>
            <a:r>
              <a:rPr kumimoji="0" lang="en-US" altLang="ko-KR" u="sng" dirty="0">
                <a:solidFill>
                  <a:srgbClr val="006666"/>
                </a:solidFill>
                <a:effectLst/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v"/>
              <a:defRPr/>
            </a:pPr>
            <a:endParaRPr lang="en-US" altLang="ko-KR" dirty="0"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 Box 46"/>
          <p:cNvSpPr txBox="1">
            <a:spLocks noChangeArrowheads="1"/>
          </p:cNvSpPr>
          <p:nvPr/>
        </p:nvSpPr>
        <p:spPr bwMode="auto">
          <a:xfrm>
            <a:off x="0" y="404664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defTabSz="835025" eaLnBrk="0" latinLnBrk="0" hangingPunct="0"/>
            <a:r>
              <a:rPr kumimoji="0" lang="en-US" altLang="ko-KR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    </a:t>
            </a:r>
            <a:r>
              <a:rPr kumimoji="0" lang="ko-KR" altLang="en-US" sz="2400" b="1" dirty="0">
                <a:solidFill>
                  <a:srgbClr val="FFFF99"/>
                </a:solidFill>
                <a:effectLst/>
                <a:latin typeface="HY견고딕" pitchFamily="18" charset="-127"/>
                <a:ea typeface="HY견고딕" pitchFamily="18" charset="-127"/>
              </a:rPr>
              <a:t>참고문헌</a:t>
            </a:r>
            <a:endParaRPr kumimoji="0" lang="en-US" altLang="ko-KR" sz="2400" b="1" dirty="0">
              <a:solidFill>
                <a:srgbClr val="FFFF99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 descr="goo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rcRect l="4325" t="2930" r="35825" b="41396"/>
          <a:stretch>
            <a:fillRect/>
          </a:stretch>
        </p:blipFill>
        <p:spPr>
          <a:xfrm>
            <a:off x="1403648" y="3429000"/>
            <a:ext cx="5472608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0"/>
            <a:ext cx="22336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0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0"/>
            <a:ext cx="2519362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058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063" y="0"/>
            <a:ext cx="24479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058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8538" y="3573463"/>
            <a:ext cx="2487612" cy="328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058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3800" y="3573463"/>
            <a:ext cx="2562225" cy="328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280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0"/>
                                        <p:tgtEl>
                                          <p:spTgt spid="280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3000"/>
                                        <p:tgtEl>
                                          <p:spTgt spid="280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0"/>
                                        <p:tgtEl>
                                          <p:spTgt spid="280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-895547"/>
            <a:ext cx="8585200" cy="50482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7012" y="692696"/>
            <a:ext cx="8585200" cy="5764666"/>
          </a:xfrm>
        </p:spPr>
        <p:txBody>
          <a:bodyPr/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3200400" lvl="7" indent="0">
              <a:buNone/>
            </a:pPr>
            <a:r>
              <a:rPr lang="en-US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949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8489</TotalTime>
  <Words>8085</Words>
  <Application>Microsoft Office PowerPoint</Application>
  <PresentationFormat>화면 슬라이드 쇼(4:3)</PresentationFormat>
  <Paragraphs>1994</Paragraphs>
  <Slides>92</Slides>
  <Notes>44</Notes>
  <HiddenSlides>0</HiddenSlides>
  <MMClips>1</MMClips>
  <ScaleCrop>false</ScaleCrop>
  <HeadingPairs>
    <vt:vector size="8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92</vt:i4>
      </vt:variant>
    </vt:vector>
  </HeadingPairs>
  <TitlesOfParts>
    <vt:vector size="115" baseType="lpstr">
      <vt:lpstr>HY강B</vt:lpstr>
      <vt:lpstr>HY견고딕</vt:lpstr>
      <vt:lpstr>HY울릉도B</vt:lpstr>
      <vt:lpstr>HY헤드라인M</vt:lpstr>
      <vt:lpstr>Monotype Sans WT J</vt:lpstr>
      <vt:lpstr>굴림</vt:lpstr>
      <vt:lpstr>굴림체</vt:lpstr>
      <vt:lpstr>맑은 고딕</vt:lpstr>
      <vt:lpstr>한양중고딕</vt:lpstr>
      <vt:lpstr>휴먼둥근헤드라인</vt:lpstr>
      <vt:lpstr>휴먼엑스포</vt:lpstr>
      <vt:lpstr>Arial</vt:lpstr>
      <vt:lpstr>Arial Black</vt:lpstr>
      <vt:lpstr>Bodoni MT Black</vt:lpstr>
      <vt:lpstr>Calibri</vt:lpstr>
      <vt:lpstr>Times New Roman</vt:lpstr>
      <vt:lpstr>Webdings</vt:lpstr>
      <vt:lpstr>Wingdings</vt:lpstr>
      <vt:lpstr>한컴바탕</vt:lpstr>
      <vt:lpstr>Office 테마</vt:lpstr>
      <vt:lpstr>수식</vt:lpstr>
      <vt:lpstr>Equation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Efficiency of Samples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nso user</dc:creator>
  <cp:lastModifiedBy>jeongah park</cp:lastModifiedBy>
  <cp:revision>871</cp:revision>
  <dcterms:created xsi:type="dcterms:W3CDTF">2009-09-15T05:28:39Z</dcterms:created>
  <dcterms:modified xsi:type="dcterms:W3CDTF">2018-05-28T07:28:07Z</dcterms:modified>
</cp:coreProperties>
</file>